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79" r:id="rId3"/>
    <p:sldId id="28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1" r:id="rId18"/>
    <p:sldId id="272" r:id="rId19"/>
    <p:sldId id="273" r:id="rId20"/>
    <p:sldId id="274" r:id="rId21"/>
    <p:sldId id="275" r:id="rId22"/>
    <p:sldId id="276" r:id="rId23"/>
    <p:sldId id="277" r:id="rId24"/>
    <p:sldId id="281" r:id="rId25"/>
    <p:sldId id="282"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4" d="100"/>
          <a:sy n="94" d="100"/>
        </p:scale>
        <p:origin x="226"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F220B-8D41-4E45-97B1-50BB1505400A}" type="datetimeFigureOut">
              <a:rPr lang="en-IN" smtClean="0"/>
              <a:t>15-11-2022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7F321-F753-4FBE-A03F-F53725AAD9C1}" type="slidenum">
              <a:rPr lang="en-IN" smtClean="0"/>
              <a:t>‹#›</a:t>
            </a:fld>
            <a:endParaRPr lang="en-IN"/>
          </a:p>
        </p:txBody>
      </p:sp>
    </p:spTree>
    <p:extLst>
      <p:ext uri="{BB962C8B-B14F-4D97-AF65-F5344CB8AC3E}">
        <p14:creationId xmlns:p14="http://schemas.microsoft.com/office/powerpoint/2010/main" val="379475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737F321-F753-4FBE-A03F-F53725AAD9C1}" type="slidenum">
              <a:rPr lang="en-IN" smtClean="0"/>
              <a:t>1</a:t>
            </a:fld>
            <a:endParaRPr lang="en-IN"/>
          </a:p>
        </p:txBody>
      </p:sp>
    </p:spTree>
    <p:extLst>
      <p:ext uri="{BB962C8B-B14F-4D97-AF65-F5344CB8AC3E}">
        <p14:creationId xmlns:p14="http://schemas.microsoft.com/office/powerpoint/2010/main" val="344659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5489F69-E2B9-422D-A7B7-E9751A0D1E60}" type="datetime1">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180697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02BEF-6765-4A2C-A063-059BE84BC148}" type="datetime1">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404213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D89B64-CF30-4A8A-99E9-E8FEAB85F095}" type="datetime1">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1054577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3E840A-3875-4DA5-B4F0-8ADFD99B8E3A}" type="datetime1">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53C5ACC-4B2C-41CD-B9AA-150A8EDBCFA5}"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4459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807EB9-2897-4778-8243-35C64AB086A0}" type="datetime1">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465369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B1B02AA-19AC-409B-BDD2-00D0784BED24}" type="datetime1">
              <a:rPr lang="en-IN" smtClean="0"/>
              <a:t>15-11-2022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347729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475F76D-A678-46FF-8A39-44C042E3CE34}" type="datetime1">
              <a:rPr lang="en-IN" smtClean="0"/>
              <a:t>15-11-2022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781731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0782DA-A940-4C63-BF40-0FD4CDF0F2A9}" type="datetime1">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228786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AA230D-0380-4F67-A6C1-83B5A764724B}" type="datetime1">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32207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D497A9-3162-4D72-B8C8-602B05A36B87}" type="datetime1">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183210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2167AE-9206-48F2-871B-B812F3420FEB}" type="datetime1">
              <a:rPr lang="en-IN" smtClean="0"/>
              <a:t>15-11-2022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164467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1BD2E56-FA66-434B-B8A2-D1148FB611E3}" type="datetime1">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2539791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EC133B0-F326-4011-9CA0-6F606C36D56A}" type="datetime1">
              <a:rPr lang="en-IN" smtClean="0"/>
              <a:t>15-11-2022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15852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6827F69-9650-4E6C-9892-1B0312C88358}" type="datetime1">
              <a:rPr lang="en-IN" smtClean="0"/>
              <a:t>15-11-2022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318893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0FF4ED-29EB-4AC2-AD2D-006A3543727A}" type="datetime1">
              <a:rPr lang="en-IN" smtClean="0"/>
              <a:t>15-11-2022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35151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2C07B0-B802-4B32-A7E2-B5E4F4F8B07C}" type="datetime1">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176456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8786A5-52A3-4868-8F5D-5E1475D81DEF}" type="datetime1">
              <a:rPr lang="en-IN" smtClean="0"/>
              <a:t>15-11-2022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53C5ACC-4B2C-41CD-B9AA-150A8EDBCFA5}" type="slidenum">
              <a:rPr lang="en-IN" smtClean="0"/>
              <a:t>‹#›</a:t>
            </a:fld>
            <a:endParaRPr lang="en-IN"/>
          </a:p>
        </p:txBody>
      </p:sp>
    </p:spTree>
    <p:extLst>
      <p:ext uri="{BB962C8B-B14F-4D97-AF65-F5344CB8AC3E}">
        <p14:creationId xmlns:p14="http://schemas.microsoft.com/office/powerpoint/2010/main" val="1809950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66E9996-6AA8-47A4-A542-D13FACBA5723}" type="datetime1">
              <a:rPr lang="en-IN" smtClean="0"/>
              <a:t>15-11-2022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C5ACC-4B2C-41CD-B9AA-150A8EDBCFA5}" type="slidenum">
              <a:rPr lang="en-IN" smtClean="0"/>
              <a:t>‹#›</a:t>
            </a:fld>
            <a:endParaRPr lang="en-IN"/>
          </a:p>
        </p:txBody>
      </p:sp>
    </p:spTree>
    <p:extLst>
      <p:ext uri="{BB962C8B-B14F-4D97-AF65-F5344CB8AC3E}">
        <p14:creationId xmlns:p14="http://schemas.microsoft.com/office/powerpoint/2010/main" val="22588573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912" y="-69623"/>
            <a:ext cx="9687774" cy="2387600"/>
          </a:xfrm>
        </p:spPr>
        <p:txBody>
          <a:bodyPr/>
          <a:lstStyle/>
          <a:p>
            <a:r>
              <a:rPr lang="en-US" b="0" dirty="0">
                <a:effectLst/>
              </a:rPr>
              <a:t>Veer Narmad South Gujarat </a:t>
            </a:r>
            <a:r>
              <a:rPr lang="en-US" b="0" dirty="0" smtClean="0">
                <a:effectLst/>
              </a:rPr>
              <a:t>University</a:t>
            </a:r>
            <a:br>
              <a:rPr lang="en-US" b="0" dirty="0" smtClean="0">
                <a:effectLst/>
              </a:rPr>
            </a:br>
            <a:endParaRPr lang="en-IN" dirty="0"/>
          </a:p>
        </p:txBody>
      </p:sp>
      <p:sp>
        <p:nvSpPr>
          <p:cNvPr id="3" name="Subtitle 2"/>
          <p:cNvSpPr>
            <a:spLocks noGrp="1"/>
          </p:cNvSpPr>
          <p:nvPr>
            <p:ph type="subTitle" idx="1"/>
          </p:nvPr>
        </p:nvSpPr>
        <p:spPr>
          <a:xfrm>
            <a:off x="280819" y="3812721"/>
            <a:ext cx="4231178" cy="1649186"/>
          </a:xfrm>
        </p:spPr>
        <p:txBody>
          <a:bodyPr>
            <a:normAutofit fontScale="92500"/>
          </a:bodyPr>
          <a:lstStyle/>
          <a:p>
            <a:r>
              <a:rPr lang="en-IN" dirty="0" smtClean="0"/>
              <a:t>  MIHIR JAYESHKUMAR MEHTA                                              </a:t>
            </a:r>
          </a:p>
          <a:p>
            <a:r>
              <a:rPr lang="en-IN" dirty="0" smtClean="0"/>
              <a:t>SEAT NO:</a:t>
            </a:r>
          </a:p>
          <a:p>
            <a:r>
              <a:rPr lang="en-IN" dirty="0" smtClean="0"/>
              <a:t>1468</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01" y="318407"/>
            <a:ext cx="1951264" cy="1951264"/>
          </a:xfrm>
          <a:prstGeom prst="rect">
            <a:avLst/>
          </a:prstGeom>
        </p:spPr>
      </p:pic>
      <p:sp>
        <p:nvSpPr>
          <p:cNvPr id="5" name="Subtitle 2"/>
          <p:cNvSpPr txBox="1">
            <a:spLocks/>
          </p:cNvSpPr>
          <p:nvPr/>
        </p:nvSpPr>
        <p:spPr>
          <a:xfrm>
            <a:off x="7517774" y="3812721"/>
            <a:ext cx="4231178" cy="164918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IN" dirty="0" smtClean="0"/>
              <a:t>NIDHI SOLANKI</a:t>
            </a:r>
            <a:endParaRPr lang="en-IN" dirty="0"/>
          </a:p>
        </p:txBody>
      </p:sp>
      <p:sp>
        <p:nvSpPr>
          <p:cNvPr id="6" name="Subtitle 2"/>
          <p:cNvSpPr txBox="1">
            <a:spLocks/>
          </p:cNvSpPr>
          <p:nvPr/>
        </p:nvSpPr>
        <p:spPr>
          <a:xfrm>
            <a:off x="3138600" y="2269671"/>
            <a:ext cx="4231178" cy="164918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endParaRPr lang="en-IN" dirty="0" smtClean="0"/>
          </a:p>
        </p:txBody>
      </p:sp>
      <p:sp>
        <p:nvSpPr>
          <p:cNvPr id="7" name="Subtitle 2"/>
          <p:cNvSpPr txBox="1">
            <a:spLocks/>
          </p:cNvSpPr>
          <p:nvPr/>
        </p:nvSpPr>
        <p:spPr>
          <a:xfrm>
            <a:off x="2590265" y="1818481"/>
            <a:ext cx="7495308" cy="164918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IN" sz="3600" dirty="0" smtClean="0"/>
              <a:t>   TOPIC:</a:t>
            </a:r>
          </a:p>
          <a:p>
            <a:r>
              <a:rPr lang="en-IN" sz="3600" dirty="0" smtClean="0"/>
              <a:t>   INDIAN RAILWAY </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6894" y="2269671"/>
            <a:ext cx="1119981" cy="1119981"/>
          </a:xfrm>
          <a:prstGeom prst="rect">
            <a:avLst/>
          </a:prstGeom>
        </p:spPr>
      </p:pic>
      <p:sp>
        <p:nvSpPr>
          <p:cNvPr id="9" name="Slide Number Placeholder 8"/>
          <p:cNvSpPr>
            <a:spLocks noGrp="1"/>
          </p:cNvSpPr>
          <p:nvPr>
            <p:ph type="sldNum" sz="quarter" idx="12"/>
          </p:nvPr>
        </p:nvSpPr>
        <p:spPr/>
        <p:txBody>
          <a:bodyPr/>
          <a:lstStyle/>
          <a:p>
            <a:fld id="{C53C5ACC-4B2C-41CD-B9AA-150A8EDBCFA5}" type="slidenum">
              <a:rPr lang="en-IN" sz="2000" smtClean="0"/>
              <a:t>1</a:t>
            </a:fld>
            <a:endParaRPr lang="en-IN" sz="2000"/>
          </a:p>
        </p:txBody>
      </p:sp>
    </p:spTree>
    <p:extLst>
      <p:ext uri="{BB962C8B-B14F-4D97-AF65-F5344CB8AC3E}">
        <p14:creationId xmlns:p14="http://schemas.microsoft.com/office/powerpoint/2010/main" val="31309313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dirty="0">
                <a:effectLst/>
              </a:rPr>
              <a:t>Organization of the report</a:t>
            </a:r>
            <a:br>
              <a:rPr lang="en-IN" dirty="0">
                <a:effectLst/>
              </a:rPr>
            </a:b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99676014"/>
              </p:ext>
            </p:extLst>
          </p:nvPr>
        </p:nvGraphicFramePr>
        <p:xfrm>
          <a:off x="2202044" y="1477545"/>
          <a:ext cx="8256406" cy="4091749"/>
        </p:xfrm>
        <a:graphic>
          <a:graphicData uri="http://schemas.openxmlformats.org/drawingml/2006/table">
            <a:tbl>
              <a:tblPr firstRow="1" firstCol="1" bandRow="1">
                <a:tableStyleId>{5C22544A-7EE6-4342-B048-85BDC9FD1C3A}</a:tableStyleId>
              </a:tblPr>
              <a:tblGrid>
                <a:gridCol w="1071835"/>
                <a:gridCol w="7184571"/>
              </a:tblGrid>
              <a:tr h="490048">
                <a:tc>
                  <a:txBody>
                    <a:bodyPr/>
                    <a:lstStyle/>
                    <a:p>
                      <a:pPr marL="457200">
                        <a:lnSpc>
                          <a:spcPct val="107000"/>
                        </a:lnSpc>
                        <a:spcAft>
                          <a:spcPts val="0"/>
                        </a:spcAft>
                      </a:pPr>
                      <a:r>
                        <a:rPr lang="en-IN" sz="1200" dirty="0">
                          <a:effectLst/>
                        </a:rPr>
                        <a:t>Serial </a:t>
                      </a:r>
                      <a:endParaRPr lang="en-IN" sz="700" dirty="0">
                        <a:effectLst/>
                      </a:endParaRPr>
                    </a:p>
                    <a:p>
                      <a:pPr marL="457200">
                        <a:lnSpc>
                          <a:spcPct val="107000"/>
                        </a:lnSpc>
                        <a:spcAft>
                          <a:spcPts val="0"/>
                        </a:spcAft>
                      </a:pPr>
                      <a:r>
                        <a:rPr lang="en-IN" sz="1200" dirty="0">
                          <a:effectLst/>
                        </a:rPr>
                        <a:t>No.</a:t>
                      </a:r>
                      <a:endParaRPr lang="en-IN" sz="700" dirty="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marL="457200" algn="ctr">
                        <a:lnSpc>
                          <a:spcPct val="107000"/>
                        </a:lnSpc>
                        <a:spcAft>
                          <a:spcPts val="0"/>
                        </a:spcAft>
                      </a:pPr>
                      <a:r>
                        <a:rPr lang="en-IN" sz="1200">
                          <a:effectLst/>
                        </a:rPr>
                        <a:t>Topic</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64315">
                <a:tc>
                  <a:txBody>
                    <a:bodyPr/>
                    <a:lstStyle/>
                    <a:p>
                      <a:pPr marL="457200">
                        <a:lnSpc>
                          <a:spcPct val="107000"/>
                        </a:lnSpc>
                        <a:spcAft>
                          <a:spcPts val="0"/>
                        </a:spcAft>
                      </a:pPr>
                      <a:r>
                        <a:rPr lang="en-IN" sz="1200">
                          <a:effectLst/>
                        </a:rPr>
                        <a:t>1.</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a:lnSpc>
                          <a:spcPct val="107000"/>
                        </a:lnSpc>
                        <a:spcAft>
                          <a:spcPts val="0"/>
                        </a:spcAft>
                      </a:pPr>
                      <a:r>
                        <a:rPr lang="en-IN" sz="1200">
                          <a:effectLst/>
                        </a:rPr>
                        <a:t>ABSTRACT</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64315">
                <a:tc>
                  <a:txBody>
                    <a:bodyPr/>
                    <a:lstStyle/>
                    <a:p>
                      <a:pPr marL="457200">
                        <a:lnSpc>
                          <a:spcPct val="107000"/>
                        </a:lnSpc>
                        <a:spcAft>
                          <a:spcPts val="0"/>
                        </a:spcAft>
                      </a:pPr>
                      <a:r>
                        <a:rPr lang="en-IN" sz="1200">
                          <a:effectLst/>
                        </a:rPr>
                        <a:t>2.</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a:lnSpc>
                          <a:spcPct val="107000"/>
                        </a:lnSpc>
                        <a:spcAft>
                          <a:spcPts val="0"/>
                        </a:spcAft>
                      </a:pPr>
                      <a:r>
                        <a:rPr lang="en-IN" sz="1200">
                          <a:ln>
                            <a:noFill/>
                          </a:ln>
                          <a:effectLst>
                            <a:outerShdw blurRad="38100" dist="19050" dir="2700000" algn="tl">
                              <a:schemeClr val="dk1">
                                <a:alpha val="40000"/>
                              </a:schemeClr>
                            </a:outerShdw>
                          </a:effectLst>
                        </a:rPr>
                        <a:t>INTRODUCTION</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64315">
                <a:tc>
                  <a:txBody>
                    <a:bodyPr/>
                    <a:lstStyle/>
                    <a:p>
                      <a:pPr marL="457200">
                        <a:lnSpc>
                          <a:spcPct val="107000"/>
                        </a:lnSpc>
                        <a:spcAft>
                          <a:spcPts val="0"/>
                        </a:spcAft>
                      </a:pPr>
                      <a:r>
                        <a:rPr lang="en-IN" sz="1200">
                          <a:effectLst/>
                        </a:rPr>
                        <a:t> </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marL="342900" lvl="0" indent="-342900">
                        <a:lnSpc>
                          <a:spcPct val="107000"/>
                        </a:lnSpc>
                        <a:spcAft>
                          <a:spcPts val="0"/>
                        </a:spcAft>
                        <a:buFont typeface="Wingdings" panose="05000000000000000000" pitchFamily="2" charset="2"/>
                        <a:buChar char=""/>
                      </a:pPr>
                      <a:r>
                        <a:rPr lang="en-IN" sz="1200">
                          <a:effectLst/>
                        </a:rPr>
                        <a:t>General Overview</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64315">
                <a:tc>
                  <a:txBody>
                    <a:bodyPr/>
                    <a:lstStyle/>
                    <a:p>
                      <a:pPr marL="457200">
                        <a:lnSpc>
                          <a:spcPct val="107000"/>
                        </a:lnSpc>
                        <a:spcAft>
                          <a:spcPts val="0"/>
                        </a:spcAft>
                      </a:pPr>
                      <a:r>
                        <a:rPr lang="en-IN" sz="1200">
                          <a:effectLst/>
                        </a:rPr>
                        <a:t> </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marL="342900" lvl="0" indent="-342900">
                        <a:lnSpc>
                          <a:spcPct val="107000"/>
                        </a:lnSpc>
                        <a:spcAft>
                          <a:spcPts val="0"/>
                        </a:spcAft>
                        <a:buFont typeface="Wingdings" panose="05000000000000000000" pitchFamily="2" charset="2"/>
                        <a:buChar char=""/>
                      </a:pPr>
                      <a:r>
                        <a:rPr lang="en-IN" sz="1200">
                          <a:effectLst/>
                        </a:rPr>
                        <a:t>Survey</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64315">
                <a:tc>
                  <a:txBody>
                    <a:bodyPr/>
                    <a:lstStyle/>
                    <a:p>
                      <a:pPr marL="457200">
                        <a:lnSpc>
                          <a:spcPct val="107000"/>
                        </a:lnSpc>
                        <a:spcAft>
                          <a:spcPts val="0"/>
                        </a:spcAft>
                      </a:pPr>
                      <a:r>
                        <a:rPr lang="en-IN" sz="1200">
                          <a:effectLst/>
                        </a:rPr>
                        <a:t>3</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algn="just">
                        <a:lnSpc>
                          <a:spcPct val="107000"/>
                        </a:lnSpc>
                        <a:spcAft>
                          <a:spcPts val="0"/>
                        </a:spcAft>
                      </a:pPr>
                      <a:r>
                        <a:rPr lang="en-IN" sz="1200">
                          <a:effectLst/>
                        </a:rPr>
                        <a:t>Objectives</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64315">
                <a:tc>
                  <a:txBody>
                    <a:bodyPr/>
                    <a:lstStyle/>
                    <a:p>
                      <a:pPr marL="457200">
                        <a:lnSpc>
                          <a:spcPct val="107000"/>
                        </a:lnSpc>
                        <a:spcAft>
                          <a:spcPts val="0"/>
                        </a:spcAft>
                      </a:pPr>
                      <a:r>
                        <a:rPr lang="en-IN" sz="1200">
                          <a:effectLst/>
                        </a:rPr>
                        <a:t>3.</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a:lnSpc>
                          <a:spcPct val="107000"/>
                        </a:lnSpc>
                        <a:spcAft>
                          <a:spcPts val="0"/>
                        </a:spcAft>
                      </a:pPr>
                      <a:r>
                        <a:rPr lang="en-IN" sz="1200">
                          <a:effectLst/>
                        </a:rPr>
                        <a:t>Software, Tools and Technologies:</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83071">
                <a:tc>
                  <a:txBody>
                    <a:bodyPr/>
                    <a:lstStyle/>
                    <a:p>
                      <a:pPr marL="457200">
                        <a:lnSpc>
                          <a:spcPct val="107000"/>
                        </a:lnSpc>
                        <a:spcAft>
                          <a:spcPts val="0"/>
                        </a:spcAft>
                      </a:pPr>
                      <a:r>
                        <a:rPr lang="en-IN" sz="1200">
                          <a:effectLst/>
                        </a:rPr>
                        <a:t>4.</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a:lnSpc>
                          <a:spcPct val="107000"/>
                        </a:lnSpc>
                        <a:spcAft>
                          <a:spcPts val="0"/>
                        </a:spcAft>
                      </a:pPr>
                      <a:r>
                        <a:rPr lang="en-IN" sz="1200">
                          <a:effectLst/>
                        </a:rPr>
                        <a:t>Data Flow Diagram (DFD)</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88790">
                <a:tc>
                  <a:txBody>
                    <a:bodyPr/>
                    <a:lstStyle/>
                    <a:p>
                      <a:pPr marL="457200">
                        <a:lnSpc>
                          <a:spcPct val="107000"/>
                        </a:lnSpc>
                        <a:spcAft>
                          <a:spcPts val="0"/>
                        </a:spcAft>
                      </a:pPr>
                      <a:r>
                        <a:rPr lang="en-IN" sz="1200">
                          <a:effectLst/>
                        </a:rPr>
                        <a:t> </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marL="342900" lvl="0" indent="-342900">
                        <a:lnSpc>
                          <a:spcPct val="107000"/>
                        </a:lnSpc>
                        <a:spcAft>
                          <a:spcPts val="0"/>
                        </a:spcAft>
                        <a:buFont typeface="Wingdings" panose="05000000000000000000" pitchFamily="2" charset="2"/>
                        <a:buChar char=""/>
                      </a:pPr>
                      <a:r>
                        <a:rPr lang="en-IN" sz="1200">
                          <a:effectLst/>
                        </a:rPr>
                        <a:t>Level 0 DFD </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88790">
                <a:tc>
                  <a:txBody>
                    <a:bodyPr/>
                    <a:lstStyle/>
                    <a:p>
                      <a:pPr marL="457200">
                        <a:lnSpc>
                          <a:spcPct val="107000"/>
                        </a:lnSpc>
                        <a:spcAft>
                          <a:spcPts val="0"/>
                        </a:spcAft>
                      </a:pPr>
                      <a:r>
                        <a:rPr lang="en-IN" sz="1200">
                          <a:effectLst/>
                        </a:rPr>
                        <a:t> </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marL="342900" lvl="0" indent="-342900">
                        <a:lnSpc>
                          <a:spcPct val="107000"/>
                        </a:lnSpc>
                        <a:spcAft>
                          <a:spcPts val="0"/>
                        </a:spcAft>
                        <a:buFont typeface="Wingdings" panose="05000000000000000000" pitchFamily="2" charset="2"/>
                        <a:buChar char=""/>
                      </a:pPr>
                      <a:r>
                        <a:rPr lang="en-IN" sz="1200">
                          <a:effectLst/>
                        </a:rPr>
                        <a:t>Level 1 DFD  </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88790">
                <a:tc>
                  <a:txBody>
                    <a:bodyPr/>
                    <a:lstStyle/>
                    <a:p>
                      <a:pPr marL="457200">
                        <a:lnSpc>
                          <a:spcPct val="107000"/>
                        </a:lnSpc>
                        <a:spcAft>
                          <a:spcPts val="0"/>
                        </a:spcAft>
                      </a:pPr>
                      <a:r>
                        <a:rPr lang="en-IN" sz="1200">
                          <a:effectLst/>
                        </a:rPr>
                        <a:t> </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marL="342900" lvl="0" indent="-342900">
                        <a:lnSpc>
                          <a:spcPct val="107000"/>
                        </a:lnSpc>
                        <a:spcAft>
                          <a:spcPts val="0"/>
                        </a:spcAft>
                        <a:buFont typeface="Wingdings" panose="05000000000000000000" pitchFamily="2" charset="2"/>
                        <a:buChar char=""/>
                      </a:pPr>
                      <a:r>
                        <a:rPr lang="en-IN" sz="1200">
                          <a:effectLst/>
                        </a:rPr>
                        <a:t>Level 2 DFD</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88790">
                <a:tc>
                  <a:txBody>
                    <a:bodyPr/>
                    <a:lstStyle/>
                    <a:p>
                      <a:pPr marL="457200">
                        <a:lnSpc>
                          <a:spcPct val="107000"/>
                        </a:lnSpc>
                        <a:spcAft>
                          <a:spcPts val="0"/>
                        </a:spcAft>
                      </a:pPr>
                      <a:r>
                        <a:rPr lang="en-IN" sz="1200" dirty="0">
                          <a:effectLst/>
                        </a:rPr>
                        <a:t>4.</a:t>
                      </a:r>
                      <a:endParaRPr lang="en-IN" sz="700" dirty="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a:lnSpc>
                          <a:spcPct val="107000"/>
                        </a:lnSpc>
                        <a:spcAft>
                          <a:spcPts val="0"/>
                        </a:spcAft>
                      </a:pPr>
                      <a:r>
                        <a:rPr lang="en-IN" sz="1200">
                          <a:effectLst/>
                        </a:rPr>
                        <a:t>Screenshots</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88790">
                <a:tc>
                  <a:txBody>
                    <a:bodyPr/>
                    <a:lstStyle/>
                    <a:p>
                      <a:pPr marL="457200">
                        <a:lnSpc>
                          <a:spcPct val="107000"/>
                        </a:lnSpc>
                        <a:spcAft>
                          <a:spcPts val="0"/>
                        </a:spcAft>
                      </a:pPr>
                      <a:r>
                        <a:rPr lang="en-IN" sz="1200">
                          <a:effectLst/>
                        </a:rPr>
                        <a:t>5.</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a:lnSpc>
                          <a:spcPct val="107000"/>
                        </a:lnSpc>
                        <a:spcAft>
                          <a:spcPts val="0"/>
                        </a:spcAft>
                      </a:pPr>
                      <a:r>
                        <a:rPr lang="en-IN" sz="1200">
                          <a:effectLst/>
                        </a:rPr>
                        <a:t>Summary and Conclusions</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r h="288790">
                <a:tc>
                  <a:txBody>
                    <a:bodyPr/>
                    <a:lstStyle/>
                    <a:p>
                      <a:pPr marL="457200">
                        <a:lnSpc>
                          <a:spcPct val="107000"/>
                        </a:lnSpc>
                        <a:spcAft>
                          <a:spcPts val="0"/>
                        </a:spcAft>
                      </a:pPr>
                      <a:r>
                        <a:rPr lang="en-IN" sz="1200">
                          <a:effectLst/>
                        </a:rPr>
                        <a:t> </a:t>
                      </a:r>
                      <a:endParaRPr lang="en-IN" sz="70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c>
                  <a:txBody>
                    <a:bodyPr/>
                    <a:lstStyle/>
                    <a:p>
                      <a:pPr marL="342900" lvl="0" indent="-342900">
                        <a:lnSpc>
                          <a:spcPct val="107000"/>
                        </a:lnSpc>
                        <a:spcAft>
                          <a:spcPts val="0"/>
                        </a:spcAft>
                        <a:buFont typeface="Wingdings" panose="05000000000000000000" pitchFamily="2" charset="2"/>
                        <a:buChar char=""/>
                      </a:pPr>
                      <a:r>
                        <a:rPr lang="en-IN" sz="1200" dirty="0">
                          <a:effectLst/>
                        </a:rPr>
                        <a:t>Summary of Achievements</a:t>
                      </a:r>
                      <a:endParaRPr lang="en-IN" sz="700" dirty="0">
                        <a:effectLst/>
                        <a:latin typeface="Calibri" panose="020F0502020204030204" pitchFamily="34" charset="0"/>
                        <a:ea typeface="Calibri" panose="020F0502020204030204" pitchFamily="34" charset="0"/>
                        <a:cs typeface="Shruti" panose="020B0502040204020203" pitchFamily="34" charset="0"/>
                      </a:endParaRPr>
                    </a:p>
                  </a:txBody>
                  <a:tcPr marL="46132" marR="46132" marT="0" marB="0"/>
                </a:tc>
              </a:tr>
            </a:tbl>
          </a:graphicData>
        </a:graphic>
      </p:graphicFrame>
      <p:sp>
        <p:nvSpPr>
          <p:cNvPr id="6" name="Slide Number Placeholder 5"/>
          <p:cNvSpPr>
            <a:spLocks noGrp="1"/>
          </p:cNvSpPr>
          <p:nvPr>
            <p:ph type="sldNum" sz="quarter" idx="12"/>
          </p:nvPr>
        </p:nvSpPr>
        <p:spPr/>
        <p:txBody>
          <a:bodyPr/>
          <a:lstStyle/>
          <a:p>
            <a:fld id="{C53C5ACC-4B2C-41CD-B9AA-150A8EDBCFA5}" type="slidenum">
              <a:rPr lang="en-IN" smtClean="0"/>
              <a:t>10</a:t>
            </a:fld>
            <a:endParaRPr lang="en-IN"/>
          </a:p>
        </p:txBody>
      </p:sp>
    </p:spTree>
    <p:extLst>
      <p:ext uri="{BB962C8B-B14F-4D97-AF65-F5344CB8AC3E}">
        <p14:creationId xmlns:p14="http://schemas.microsoft.com/office/powerpoint/2010/main" val="3797130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effectLst/>
              </a:rPr>
              <a:t>Data Flow Diagram (DFD)</a:t>
            </a:r>
            <a:br>
              <a:rPr lang="en-IN" dirty="0">
                <a:effectLst/>
              </a:rPr>
            </a:br>
            <a:endParaRPr lang="en-I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73946" y="2131865"/>
            <a:ext cx="6433457" cy="2725885"/>
          </a:xfrm>
          <a:prstGeom prst="rect">
            <a:avLst/>
          </a:prstGeom>
        </p:spPr>
      </p:pic>
      <p:sp>
        <p:nvSpPr>
          <p:cNvPr id="3" name="Slide Number Placeholder 2"/>
          <p:cNvSpPr>
            <a:spLocks noGrp="1"/>
          </p:cNvSpPr>
          <p:nvPr>
            <p:ph type="sldNum" sz="quarter" idx="12"/>
          </p:nvPr>
        </p:nvSpPr>
        <p:spPr/>
        <p:txBody>
          <a:bodyPr/>
          <a:lstStyle/>
          <a:p>
            <a:fld id="{C53C5ACC-4B2C-41CD-B9AA-150A8EDBCFA5}" type="slidenum">
              <a:rPr lang="en-IN" smtClean="0"/>
              <a:t>11</a:t>
            </a:fld>
            <a:endParaRPr lang="en-IN"/>
          </a:p>
        </p:txBody>
      </p:sp>
    </p:spTree>
    <p:extLst>
      <p:ext uri="{BB962C8B-B14F-4D97-AF65-F5344CB8AC3E}">
        <p14:creationId xmlns:p14="http://schemas.microsoft.com/office/powerpoint/2010/main" val="4281422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effectLst/>
              </a:rPr>
              <a:t>Fig: Homepage</a:t>
            </a:r>
            <a:br>
              <a:rPr lang="en-IN" dirty="0">
                <a:effectLst/>
              </a:rPr>
            </a:br>
            <a:endParaRPr lang="en-I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3243" y="2122714"/>
            <a:ext cx="9315450" cy="3886200"/>
          </a:xfrm>
          <a:prstGeom prst="rect">
            <a:avLst/>
          </a:prstGeom>
        </p:spPr>
      </p:pic>
      <p:sp>
        <p:nvSpPr>
          <p:cNvPr id="3" name="Slide Number Placeholder 2"/>
          <p:cNvSpPr>
            <a:spLocks noGrp="1"/>
          </p:cNvSpPr>
          <p:nvPr>
            <p:ph type="sldNum" sz="quarter" idx="12"/>
          </p:nvPr>
        </p:nvSpPr>
        <p:spPr/>
        <p:txBody>
          <a:bodyPr/>
          <a:lstStyle/>
          <a:p>
            <a:fld id="{C53C5ACC-4B2C-41CD-B9AA-150A8EDBCFA5}" type="slidenum">
              <a:rPr lang="en-IN" smtClean="0"/>
              <a:t>12</a:t>
            </a:fld>
            <a:endParaRPr lang="en-IN"/>
          </a:p>
        </p:txBody>
      </p:sp>
    </p:spTree>
    <p:extLst>
      <p:ext uri="{BB962C8B-B14F-4D97-AF65-F5344CB8AC3E}">
        <p14:creationId xmlns:p14="http://schemas.microsoft.com/office/powerpoint/2010/main" val="587793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32908" y="1779814"/>
            <a:ext cx="7919357" cy="3575957"/>
          </a:xfrm>
          <a:prstGeom prst="rect">
            <a:avLst/>
          </a:prstGeom>
        </p:spPr>
      </p:pic>
      <p:sp>
        <p:nvSpPr>
          <p:cNvPr id="2" name="Slide Number Placeholder 1"/>
          <p:cNvSpPr>
            <a:spLocks noGrp="1"/>
          </p:cNvSpPr>
          <p:nvPr>
            <p:ph type="sldNum" sz="quarter" idx="12"/>
          </p:nvPr>
        </p:nvSpPr>
        <p:spPr/>
        <p:txBody>
          <a:bodyPr/>
          <a:lstStyle/>
          <a:p>
            <a:fld id="{C53C5ACC-4B2C-41CD-B9AA-150A8EDBCFA5}" type="slidenum">
              <a:rPr lang="en-IN" smtClean="0"/>
              <a:t>13</a:t>
            </a:fld>
            <a:endParaRPr lang="en-IN"/>
          </a:p>
        </p:txBody>
      </p:sp>
    </p:spTree>
    <p:extLst>
      <p:ext uri="{BB962C8B-B14F-4D97-AF65-F5344CB8AC3E}">
        <p14:creationId xmlns:p14="http://schemas.microsoft.com/office/powerpoint/2010/main" val="2751227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dirty="0">
                <a:effectLst/>
              </a:rPr>
              <a:t>Data Flow Diagram</a:t>
            </a:r>
            <a:br>
              <a:rPr lang="en-IN" dirty="0">
                <a:effectLst/>
              </a:rPr>
            </a:br>
            <a:endParaRPr lang="en-IN" dirty="0"/>
          </a:p>
        </p:txBody>
      </p:sp>
      <p:sp>
        <p:nvSpPr>
          <p:cNvPr id="3" name="Content Placeholder 2"/>
          <p:cNvSpPr>
            <a:spLocks noGrp="1"/>
          </p:cNvSpPr>
          <p:nvPr>
            <p:ph idx="1"/>
          </p:nvPr>
        </p:nvSpPr>
        <p:spPr>
          <a:xfrm>
            <a:off x="913794" y="1426592"/>
            <a:ext cx="10353762" cy="3695136"/>
          </a:xfrm>
        </p:spPr>
        <p:txBody>
          <a:bodyPr/>
          <a:lstStyle/>
          <a:p>
            <a:r>
              <a:rPr lang="en-IN" u="sng" dirty="0">
                <a:effectLst/>
              </a:rPr>
              <a:t>Level 0</a:t>
            </a:r>
            <a:r>
              <a:rPr lang="en-IN" dirty="0">
                <a:effectLst/>
              </a:rPr>
              <a:t>:</a:t>
            </a:r>
          </a:p>
          <a:p>
            <a:r>
              <a:rPr lang="en-IN" dirty="0">
                <a:effectLst/>
              </a:rPr>
              <a:t> CONTEXT </a:t>
            </a:r>
            <a:r>
              <a:rPr lang="en-IN" dirty="0" smtClean="0">
                <a:effectLst/>
              </a:rPr>
              <a:t>DIAGRAM</a:t>
            </a:r>
          </a:p>
          <a:p>
            <a:pPr marL="0" indent="0">
              <a:buNone/>
            </a:pPr>
            <a:endParaRPr lang="en-IN" dirty="0">
              <a:effectLst/>
            </a:endParaRPr>
          </a:p>
          <a:p>
            <a:pPr marL="0" indent="0">
              <a:buNone/>
            </a:pPr>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596243" y="2628899"/>
            <a:ext cx="7535636" cy="1698171"/>
          </a:xfrm>
          <a:prstGeom prst="rect">
            <a:avLst/>
          </a:prstGeom>
        </p:spPr>
      </p:pic>
      <p:sp>
        <p:nvSpPr>
          <p:cNvPr id="5" name="Slide Number Placeholder 4"/>
          <p:cNvSpPr>
            <a:spLocks noGrp="1"/>
          </p:cNvSpPr>
          <p:nvPr>
            <p:ph type="sldNum" sz="quarter" idx="12"/>
          </p:nvPr>
        </p:nvSpPr>
        <p:spPr/>
        <p:txBody>
          <a:bodyPr/>
          <a:lstStyle/>
          <a:p>
            <a:fld id="{C53C5ACC-4B2C-41CD-B9AA-150A8EDBCFA5}" type="slidenum">
              <a:rPr lang="en-IN" smtClean="0"/>
              <a:t>14</a:t>
            </a:fld>
            <a:endParaRPr lang="en-IN"/>
          </a:p>
        </p:txBody>
      </p:sp>
    </p:spTree>
    <p:extLst>
      <p:ext uri="{BB962C8B-B14F-4D97-AF65-F5344CB8AC3E}">
        <p14:creationId xmlns:p14="http://schemas.microsoft.com/office/powerpoint/2010/main" val="2736842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138" y="618328"/>
            <a:ext cx="10353762" cy="3695136"/>
          </a:xfrm>
        </p:spPr>
        <p:txBody>
          <a:bodyPr/>
          <a:lstStyle/>
          <a:p>
            <a:r>
              <a:rPr lang="en-IN" u="sng" dirty="0">
                <a:effectLst/>
              </a:rPr>
              <a:t>Level 1 </a:t>
            </a:r>
            <a:r>
              <a:rPr lang="en-IN" u="sng" dirty="0" smtClean="0">
                <a:effectLst/>
              </a:rPr>
              <a:t>DFD</a:t>
            </a:r>
          </a:p>
          <a:p>
            <a:pPr marL="0" indent="0">
              <a:buNone/>
            </a:pPr>
            <a:endParaRPr lang="en-IN" dirty="0">
              <a:effectLst/>
            </a:endParaRPr>
          </a:p>
          <a:p>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65514" y="1559379"/>
            <a:ext cx="8670472" cy="3135085"/>
          </a:xfrm>
          <a:prstGeom prst="rect">
            <a:avLst/>
          </a:prstGeom>
        </p:spPr>
      </p:pic>
      <p:sp>
        <p:nvSpPr>
          <p:cNvPr id="2" name="Slide Number Placeholder 1"/>
          <p:cNvSpPr>
            <a:spLocks noGrp="1"/>
          </p:cNvSpPr>
          <p:nvPr>
            <p:ph type="sldNum" sz="quarter" idx="12"/>
          </p:nvPr>
        </p:nvSpPr>
        <p:spPr/>
        <p:txBody>
          <a:bodyPr/>
          <a:lstStyle/>
          <a:p>
            <a:fld id="{C53C5ACC-4B2C-41CD-B9AA-150A8EDBCFA5}" type="slidenum">
              <a:rPr lang="en-IN" smtClean="0"/>
              <a:t>15</a:t>
            </a:fld>
            <a:endParaRPr lang="en-IN"/>
          </a:p>
        </p:txBody>
      </p:sp>
    </p:spTree>
    <p:extLst>
      <p:ext uri="{BB962C8B-B14F-4D97-AF65-F5344CB8AC3E}">
        <p14:creationId xmlns:p14="http://schemas.microsoft.com/office/powerpoint/2010/main" val="2586626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688" y="446878"/>
            <a:ext cx="10353762" cy="3695136"/>
          </a:xfrm>
        </p:spPr>
        <p:txBody>
          <a:bodyPr/>
          <a:lstStyle/>
          <a:p>
            <a:r>
              <a:rPr lang="en-IN" dirty="0">
                <a:effectLst/>
              </a:rPr>
              <a:t>Level 2 DFD</a:t>
            </a:r>
          </a:p>
          <a:p>
            <a:r>
              <a:rPr lang="en-IN" dirty="0">
                <a:effectLst/>
              </a:rPr>
              <a:t>For (Registered user)</a:t>
            </a:r>
          </a:p>
          <a:p>
            <a:pPr marL="0" indent="0">
              <a:buNone/>
            </a:pPr>
            <a:endParaRPr lang="en-IN"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90006" y="2007869"/>
            <a:ext cx="8425543" cy="3266259"/>
          </a:xfrm>
          <a:prstGeom prst="rect">
            <a:avLst/>
          </a:prstGeom>
        </p:spPr>
      </p:pic>
      <p:sp>
        <p:nvSpPr>
          <p:cNvPr id="2" name="Slide Number Placeholder 1"/>
          <p:cNvSpPr>
            <a:spLocks noGrp="1"/>
          </p:cNvSpPr>
          <p:nvPr>
            <p:ph type="sldNum" sz="quarter" idx="12"/>
          </p:nvPr>
        </p:nvSpPr>
        <p:spPr/>
        <p:txBody>
          <a:bodyPr/>
          <a:lstStyle/>
          <a:p>
            <a:fld id="{C53C5ACC-4B2C-41CD-B9AA-150A8EDBCFA5}" type="slidenum">
              <a:rPr lang="en-IN" smtClean="0"/>
              <a:t>16</a:t>
            </a:fld>
            <a:endParaRPr lang="en-IN"/>
          </a:p>
        </p:txBody>
      </p:sp>
    </p:spTree>
    <p:extLst>
      <p:ext uri="{BB962C8B-B14F-4D97-AF65-F5344CB8AC3E}">
        <p14:creationId xmlns:p14="http://schemas.microsoft.com/office/powerpoint/2010/main" val="1214600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29165"/>
            <a:ext cx="10353761" cy="1326321"/>
          </a:xfrm>
        </p:spPr>
        <p:txBody>
          <a:bodyPr/>
          <a:lstStyle/>
          <a:p>
            <a:r>
              <a:rPr lang="en-IN" u="sng" dirty="0">
                <a:effectLst/>
              </a:rPr>
              <a:t>Screenshots</a:t>
            </a:r>
            <a:r>
              <a:rPr lang="en-IN" dirty="0">
                <a:effectLst/>
              </a:rPr>
              <a:t/>
            </a:r>
            <a:br>
              <a:rPr lang="en-IN" dirty="0">
                <a:effectLst/>
              </a:rPr>
            </a:br>
            <a:endParaRPr lang="en-IN" dirty="0"/>
          </a:p>
        </p:txBody>
      </p:sp>
      <p:sp>
        <p:nvSpPr>
          <p:cNvPr id="3" name="Content Placeholder 2"/>
          <p:cNvSpPr>
            <a:spLocks noGrp="1"/>
          </p:cNvSpPr>
          <p:nvPr>
            <p:ph idx="1"/>
          </p:nvPr>
        </p:nvSpPr>
        <p:spPr>
          <a:xfrm>
            <a:off x="913795" y="1410264"/>
            <a:ext cx="10353762" cy="3695136"/>
          </a:xfrm>
        </p:spPr>
        <p:txBody>
          <a:bodyPr/>
          <a:lstStyle/>
          <a:p>
            <a:pPr lvl="0"/>
            <a:r>
              <a:rPr lang="en-IN" dirty="0">
                <a:effectLst/>
              </a:rPr>
              <a:t>Home </a:t>
            </a:r>
            <a:r>
              <a:rPr lang="en-IN" dirty="0" smtClean="0">
                <a:effectLst/>
              </a:rPr>
              <a:t>Page</a:t>
            </a:r>
          </a:p>
          <a:p>
            <a:pPr lvl="0"/>
            <a:r>
              <a:rPr lang="en-US" dirty="0">
                <a:effectLst/>
              </a:rPr>
              <a:t>The homepage or home page is </a:t>
            </a:r>
            <a:r>
              <a:rPr lang="en-US" b="1" dirty="0">
                <a:effectLst/>
              </a:rPr>
              <a:t>the name of the main page of a website where visitors can find hyperlinks to other pages on the site</a:t>
            </a:r>
            <a:r>
              <a:rPr lang="en-US" dirty="0">
                <a:effectLst/>
              </a:rPr>
              <a:t>. By default, the homepage on all web servers is index.</a:t>
            </a:r>
            <a:endParaRPr lang="en-IN" dirty="0">
              <a:effectLst/>
            </a:endParaRPr>
          </a:p>
          <a:p>
            <a:pPr marL="0" indent="0">
              <a:buNone/>
            </a:pPr>
            <a:endParaRPr lang="en-IN" dirty="0"/>
          </a:p>
        </p:txBody>
      </p:sp>
      <p:pic>
        <p:nvPicPr>
          <p:cNvPr id="4" name="Picture 3"/>
          <p:cNvPicPr/>
          <p:nvPr/>
        </p:nvPicPr>
        <p:blipFill rotWithShape="1">
          <a:blip r:embed="rId2"/>
          <a:srcRect t="8352" b="4688"/>
          <a:stretch/>
        </p:blipFill>
        <p:spPr bwMode="auto">
          <a:xfrm>
            <a:off x="1338943" y="3151414"/>
            <a:ext cx="8956221" cy="3453493"/>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C53C5ACC-4B2C-41CD-B9AA-150A8EDBCFA5}" type="slidenum">
              <a:rPr lang="en-IN" smtClean="0"/>
              <a:t>17</a:t>
            </a:fld>
            <a:endParaRPr lang="en-IN"/>
          </a:p>
        </p:txBody>
      </p:sp>
    </p:spTree>
    <p:extLst>
      <p:ext uri="{BB962C8B-B14F-4D97-AF65-F5344CB8AC3E}">
        <p14:creationId xmlns:p14="http://schemas.microsoft.com/office/powerpoint/2010/main" val="2214667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823" y="340742"/>
            <a:ext cx="10353762" cy="2614729"/>
          </a:xfrm>
        </p:spPr>
        <p:txBody>
          <a:bodyPr>
            <a:normAutofit/>
          </a:bodyPr>
          <a:lstStyle/>
          <a:p>
            <a:pPr lvl="0"/>
            <a:r>
              <a:rPr lang="en-IN" dirty="0">
                <a:effectLst/>
              </a:rPr>
              <a:t>Register </a:t>
            </a:r>
            <a:r>
              <a:rPr lang="en-IN" dirty="0" smtClean="0">
                <a:effectLst/>
              </a:rPr>
              <a:t>Page</a:t>
            </a:r>
          </a:p>
          <a:p>
            <a:r>
              <a:rPr lang="en-US" dirty="0">
                <a:effectLst/>
              </a:rPr>
              <a:t>A signup page  </a:t>
            </a:r>
            <a:r>
              <a:rPr lang="en-US" b="1" dirty="0">
                <a:effectLst/>
              </a:rPr>
              <a:t>enables users and organizations to independently register and gain access to your system</a:t>
            </a:r>
            <a:r>
              <a:rPr lang="en-US" dirty="0">
                <a:effectLst/>
              </a:rPr>
              <a:t>. It is common to have multiple signup pages depending on the types of people and organizations you want to register</a:t>
            </a:r>
            <a:r>
              <a:rPr lang="en-US" dirty="0" smtClean="0">
                <a:effectLst/>
              </a:rPr>
              <a:t>.</a:t>
            </a:r>
            <a:r>
              <a:rPr lang="en-US" dirty="0">
                <a:effectLst/>
              </a:rPr>
              <a:t/>
            </a:r>
            <a:br>
              <a:rPr lang="en-US" dirty="0">
                <a:effectLst/>
              </a:rPr>
            </a:br>
            <a:endParaRPr lang="en-IN" dirty="0">
              <a:effectLst/>
            </a:endParaRPr>
          </a:p>
          <a:p>
            <a:endParaRPr lang="en-IN" dirty="0"/>
          </a:p>
        </p:txBody>
      </p:sp>
      <p:pic>
        <p:nvPicPr>
          <p:cNvPr id="4" name="Picture 3"/>
          <p:cNvPicPr/>
          <p:nvPr/>
        </p:nvPicPr>
        <p:blipFill rotWithShape="1">
          <a:blip r:embed="rId2"/>
          <a:srcRect t="8745" b="5219"/>
          <a:stretch/>
        </p:blipFill>
        <p:spPr bwMode="auto">
          <a:xfrm>
            <a:off x="1820636" y="2254432"/>
            <a:ext cx="8809264" cy="3844290"/>
          </a:xfrm>
          <a:prstGeom prst="rect">
            <a:avLst/>
          </a:prstGeom>
          <a:ln>
            <a:noFill/>
          </a:ln>
          <a:extLst>
            <a:ext uri="{53640926-AAD7-44D8-BBD7-CCE9431645EC}">
              <a14:shadowObscured xmlns:a14="http://schemas.microsoft.com/office/drawing/2010/main"/>
            </a:ext>
          </a:extLst>
        </p:spPr>
      </p:pic>
      <p:sp>
        <p:nvSpPr>
          <p:cNvPr id="2" name="Slide Number Placeholder 1"/>
          <p:cNvSpPr>
            <a:spLocks noGrp="1"/>
          </p:cNvSpPr>
          <p:nvPr>
            <p:ph type="sldNum" sz="quarter" idx="12"/>
          </p:nvPr>
        </p:nvSpPr>
        <p:spPr/>
        <p:txBody>
          <a:bodyPr/>
          <a:lstStyle/>
          <a:p>
            <a:fld id="{C53C5ACC-4B2C-41CD-B9AA-150A8EDBCFA5}" type="slidenum">
              <a:rPr lang="en-IN" smtClean="0"/>
              <a:t>18</a:t>
            </a:fld>
            <a:endParaRPr lang="en-IN"/>
          </a:p>
        </p:txBody>
      </p:sp>
    </p:spTree>
    <p:extLst>
      <p:ext uri="{BB962C8B-B14F-4D97-AF65-F5344CB8AC3E}">
        <p14:creationId xmlns:p14="http://schemas.microsoft.com/office/powerpoint/2010/main" val="2183277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880" y="332578"/>
            <a:ext cx="10353762" cy="3695136"/>
          </a:xfrm>
        </p:spPr>
        <p:txBody>
          <a:bodyPr/>
          <a:lstStyle/>
          <a:p>
            <a:r>
              <a:rPr lang="en-IN" dirty="0">
                <a:effectLst/>
              </a:rPr>
              <a:t>Login </a:t>
            </a:r>
            <a:r>
              <a:rPr lang="en-IN" dirty="0" smtClean="0">
                <a:effectLst/>
              </a:rPr>
              <a:t>page</a:t>
            </a:r>
          </a:p>
          <a:p>
            <a:r>
              <a:rPr lang="en-US" dirty="0" smtClean="0">
                <a:effectLst/>
              </a:rPr>
              <a:t>The </a:t>
            </a:r>
            <a:r>
              <a:rPr lang="en-US" dirty="0">
                <a:effectLst/>
              </a:rPr>
              <a:t>login page </a:t>
            </a:r>
            <a:r>
              <a:rPr lang="en-US" b="1" dirty="0">
                <a:effectLst/>
              </a:rPr>
              <a:t>allows a user to gain access to an application by entering their username and password or by authenticating using a social media login</a:t>
            </a:r>
            <a:r>
              <a:rPr lang="en-US" dirty="0">
                <a:effectLst/>
              </a:rPr>
              <a:t>.</a:t>
            </a:r>
            <a:endParaRPr lang="en-IN" dirty="0"/>
          </a:p>
        </p:txBody>
      </p:sp>
      <p:pic>
        <p:nvPicPr>
          <p:cNvPr id="4" name="Picture 3"/>
          <p:cNvPicPr/>
          <p:nvPr/>
        </p:nvPicPr>
        <p:blipFill rotWithShape="1">
          <a:blip r:embed="rId2"/>
          <a:srcRect t="9218" r="4010" b="4038"/>
          <a:stretch/>
        </p:blipFill>
        <p:spPr bwMode="auto">
          <a:xfrm>
            <a:off x="1600199" y="2030729"/>
            <a:ext cx="8262257" cy="3537313"/>
          </a:xfrm>
          <a:prstGeom prst="rect">
            <a:avLst/>
          </a:prstGeom>
          <a:ln>
            <a:noFill/>
          </a:ln>
          <a:extLst>
            <a:ext uri="{53640926-AAD7-44D8-BBD7-CCE9431645EC}">
              <a14:shadowObscured xmlns:a14="http://schemas.microsoft.com/office/drawing/2010/main"/>
            </a:ext>
          </a:extLst>
        </p:spPr>
      </p:pic>
      <p:sp>
        <p:nvSpPr>
          <p:cNvPr id="2" name="Slide Number Placeholder 1"/>
          <p:cNvSpPr>
            <a:spLocks noGrp="1"/>
          </p:cNvSpPr>
          <p:nvPr>
            <p:ph type="sldNum" sz="quarter" idx="12"/>
          </p:nvPr>
        </p:nvSpPr>
        <p:spPr/>
        <p:txBody>
          <a:bodyPr/>
          <a:lstStyle/>
          <a:p>
            <a:fld id="{C53C5ACC-4B2C-41CD-B9AA-150A8EDBCFA5}" type="slidenum">
              <a:rPr lang="en-IN" smtClean="0"/>
              <a:t>19</a:t>
            </a:fld>
            <a:endParaRPr lang="en-IN"/>
          </a:p>
        </p:txBody>
      </p:sp>
    </p:spTree>
    <p:extLst>
      <p:ext uri="{BB962C8B-B14F-4D97-AF65-F5344CB8AC3E}">
        <p14:creationId xmlns:p14="http://schemas.microsoft.com/office/powerpoint/2010/main" val="15591244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7014" y="0"/>
            <a:ext cx="7323365" cy="6858000"/>
          </a:xfrm>
          <a:prstGeom prst="rect">
            <a:avLst/>
          </a:prstGeom>
        </p:spPr>
      </p:pic>
      <p:sp>
        <p:nvSpPr>
          <p:cNvPr id="11" name="Slide Number Placeholder 10"/>
          <p:cNvSpPr>
            <a:spLocks noGrp="1"/>
          </p:cNvSpPr>
          <p:nvPr>
            <p:ph type="sldNum" sz="quarter" idx="12"/>
          </p:nvPr>
        </p:nvSpPr>
        <p:spPr/>
        <p:txBody>
          <a:bodyPr/>
          <a:lstStyle/>
          <a:p>
            <a:fld id="{C53C5ACC-4B2C-41CD-B9AA-150A8EDBCFA5}" type="slidenum">
              <a:rPr lang="en-IN" smtClean="0"/>
              <a:t>2</a:t>
            </a:fld>
            <a:endParaRPr lang="en-IN"/>
          </a:p>
        </p:txBody>
      </p:sp>
    </p:spTree>
    <p:extLst>
      <p:ext uri="{BB962C8B-B14F-4D97-AF65-F5344CB8AC3E}">
        <p14:creationId xmlns:p14="http://schemas.microsoft.com/office/powerpoint/2010/main" val="1343140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016" y="332578"/>
            <a:ext cx="10353762" cy="3695136"/>
          </a:xfrm>
        </p:spPr>
        <p:txBody>
          <a:bodyPr/>
          <a:lstStyle/>
          <a:p>
            <a:r>
              <a:rPr lang="en-IN" dirty="0" smtClean="0">
                <a:effectLst/>
              </a:rPr>
              <a:t>Ticket Booking</a:t>
            </a:r>
          </a:p>
          <a:p>
            <a:r>
              <a:rPr lang="en-US" dirty="0">
                <a:effectLst/>
              </a:rPr>
              <a:t>For booking a train ticket through Indian Railways booking counter, you have to visit the nearest railway station and ask for the reservation form. Fill the passenger details (Like: Name/s, age, gender, berth preference)</a:t>
            </a:r>
            <a:endParaRPr lang="en-IN" dirty="0">
              <a:effectLst/>
            </a:endParaRPr>
          </a:p>
          <a:p>
            <a:endParaRPr lang="en-IN" dirty="0"/>
          </a:p>
        </p:txBody>
      </p:sp>
      <p:pic>
        <p:nvPicPr>
          <p:cNvPr id="4" name="Picture 3"/>
          <p:cNvPicPr/>
          <p:nvPr/>
        </p:nvPicPr>
        <p:blipFill rotWithShape="1">
          <a:blip r:embed="rId2"/>
          <a:srcRect t="8745"/>
          <a:stretch/>
        </p:blipFill>
        <p:spPr bwMode="auto">
          <a:xfrm>
            <a:off x="1183822" y="2180146"/>
            <a:ext cx="10115550" cy="4130847"/>
          </a:xfrm>
          <a:prstGeom prst="rect">
            <a:avLst/>
          </a:prstGeom>
          <a:ln>
            <a:noFill/>
          </a:ln>
          <a:extLst>
            <a:ext uri="{53640926-AAD7-44D8-BBD7-CCE9431645EC}">
              <a14:shadowObscured xmlns:a14="http://schemas.microsoft.com/office/drawing/2010/main"/>
            </a:ext>
          </a:extLst>
        </p:spPr>
      </p:pic>
      <p:sp>
        <p:nvSpPr>
          <p:cNvPr id="2" name="Slide Number Placeholder 1"/>
          <p:cNvSpPr>
            <a:spLocks noGrp="1"/>
          </p:cNvSpPr>
          <p:nvPr>
            <p:ph type="sldNum" sz="quarter" idx="12"/>
          </p:nvPr>
        </p:nvSpPr>
        <p:spPr/>
        <p:txBody>
          <a:bodyPr/>
          <a:lstStyle/>
          <a:p>
            <a:fld id="{C53C5ACC-4B2C-41CD-B9AA-150A8EDBCFA5}" type="slidenum">
              <a:rPr lang="en-IN" smtClean="0"/>
              <a:t>20</a:t>
            </a:fld>
            <a:endParaRPr lang="en-IN"/>
          </a:p>
        </p:txBody>
      </p:sp>
    </p:spTree>
    <p:extLst>
      <p:ext uri="{BB962C8B-B14F-4D97-AF65-F5344CB8AC3E}">
        <p14:creationId xmlns:p14="http://schemas.microsoft.com/office/powerpoint/2010/main" val="546677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345" y="446878"/>
            <a:ext cx="10353762" cy="3695136"/>
          </a:xfrm>
        </p:spPr>
        <p:txBody>
          <a:bodyPr/>
          <a:lstStyle/>
          <a:p>
            <a:r>
              <a:rPr lang="en-IN" dirty="0">
                <a:effectLst/>
              </a:rPr>
              <a:t>Train Names Train </a:t>
            </a:r>
            <a:r>
              <a:rPr lang="en-IN" dirty="0" smtClean="0">
                <a:effectLst/>
              </a:rPr>
              <a:t>Numbers</a:t>
            </a:r>
            <a:endParaRPr lang="en-IN" dirty="0">
              <a:effectLst/>
            </a:endParaRPr>
          </a:p>
        </p:txBody>
      </p:sp>
      <p:pic>
        <p:nvPicPr>
          <p:cNvPr id="4" name="Picture 3"/>
          <p:cNvPicPr/>
          <p:nvPr/>
        </p:nvPicPr>
        <p:blipFill rotWithShape="1">
          <a:blip r:embed="rId2"/>
          <a:srcRect t="8036" r="6669"/>
          <a:stretch/>
        </p:blipFill>
        <p:spPr bwMode="auto">
          <a:xfrm>
            <a:off x="1110343" y="1167493"/>
            <a:ext cx="9756321" cy="4865914"/>
          </a:xfrm>
          <a:prstGeom prst="rect">
            <a:avLst/>
          </a:prstGeom>
          <a:ln>
            <a:noFill/>
          </a:ln>
          <a:extLst>
            <a:ext uri="{53640926-AAD7-44D8-BBD7-CCE9431645EC}">
              <a14:shadowObscured xmlns:a14="http://schemas.microsoft.com/office/drawing/2010/main"/>
            </a:ext>
          </a:extLst>
        </p:spPr>
      </p:pic>
      <p:sp>
        <p:nvSpPr>
          <p:cNvPr id="2" name="Slide Number Placeholder 1"/>
          <p:cNvSpPr>
            <a:spLocks noGrp="1"/>
          </p:cNvSpPr>
          <p:nvPr>
            <p:ph type="sldNum" sz="quarter" idx="12"/>
          </p:nvPr>
        </p:nvSpPr>
        <p:spPr/>
        <p:txBody>
          <a:bodyPr/>
          <a:lstStyle/>
          <a:p>
            <a:fld id="{C53C5ACC-4B2C-41CD-B9AA-150A8EDBCFA5}" type="slidenum">
              <a:rPr lang="en-IN" smtClean="0"/>
              <a:t>21</a:t>
            </a:fld>
            <a:endParaRPr lang="en-IN"/>
          </a:p>
        </p:txBody>
      </p:sp>
    </p:spTree>
    <p:extLst>
      <p:ext uri="{BB962C8B-B14F-4D97-AF65-F5344CB8AC3E}">
        <p14:creationId xmlns:p14="http://schemas.microsoft.com/office/powerpoint/2010/main" val="264046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430" y="365237"/>
            <a:ext cx="10353762" cy="3695136"/>
          </a:xfrm>
        </p:spPr>
        <p:txBody>
          <a:bodyPr/>
          <a:lstStyle/>
          <a:p>
            <a:r>
              <a:rPr lang="en-IN" dirty="0">
                <a:effectLst/>
              </a:rPr>
              <a:t>Indian Railway </a:t>
            </a:r>
            <a:r>
              <a:rPr lang="en-IN" dirty="0" smtClean="0">
                <a:effectLst/>
              </a:rPr>
              <a:t>Map</a:t>
            </a:r>
          </a:p>
          <a:p>
            <a:r>
              <a:rPr lang="en-US" dirty="0">
                <a:effectLst/>
              </a:rPr>
              <a:t>In the mathematical subject of geometric group theory, a train track map is </a:t>
            </a:r>
            <a:r>
              <a:rPr lang="en-US" b="1" dirty="0">
                <a:effectLst/>
              </a:rPr>
              <a:t>a continuous map f from a finite connected graph to itself which is a </a:t>
            </a:r>
            <a:r>
              <a:rPr lang="en-US" b="1" dirty="0" err="1">
                <a:effectLst/>
              </a:rPr>
              <a:t>homotopy</a:t>
            </a:r>
            <a:r>
              <a:rPr lang="en-US" b="1" dirty="0">
                <a:effectLst/>
              </a:rPr>
              <a:t> equivalence and which has particularly nice cancellation properties with respect to iterations</a:t>
            </a:r>
            <a:r>
              <a:rPr lang="en-US" dirty="0">
                <a:effectLst/>
              </a:rPr>
              <a:t>.</a:t>
            </a:r>
            <a:endParaRPr lang="en-IN" dirty="0">
              <a:effectLst/>
            </a:endParaRPr>
          </a:p>
          <a:p>
            <a:endParaRPr lang="en-IN" dirty="0"/>
          </a:p>
        </p:txBody>
      </p:sp>
      <p:pic>
        <p:nvPicPr>
          <p:cNvPr id="4" name="Picture 3"/>
          <p:cNvPicPr/>
          <p:nvPr/>
        </p:nvPicPr>
        <p:blipFill rotWithShape="1">
          <a:blip r:embed="rId2"/>
          <a:srcRect l="23531" t="12763" r="25416" b="3329"/>
          <a:stretch/>
        </p:blipFill>
        <p:spPr bwMode="auto">
          <a:xfrm>
            <a:off x="3472543" y="2569028"/>
            <a:ext cx="4953000" cy="3924300"/>
          </a:xfrm>
          <a:prstGeom prst="rect">
            <a:avLst/>
          </a:prstGeom>
          <a:ln>
            <a:noFill/>
          </a:ln>
          <a:extLst>
            <a:ext uri="{53640926-AAD7-44D8-BBD7-CCE9431645EC}">
              <a14:shadowObscured xmlns:a14="http://schemas.microsoft.com/office/drawing/2010/main"/>
            </a:ext>
          </a:extLst>
        </p:spPr>
      </p:pic>
      <p:sp>
        <p:nvSpPr>
          <p:cNvPr id="2" name="Slide Number Placeholder 1"/>
          <p:cNvSpPr>
            <a:spLocks noGrp="1"/>
          </p:cNvSpPr>
          <p:nvPr>
            <p:ph type="sldNum" sz="quarter" idx="12"/>
          </p:nvPr>
        </p:nvSpPr>
        <p:spPr/>
        <p:txBody>
          <a:bodyPr/>
          <a:lstStyle/>
          <a:p>
            <a:fld id="{C53C5ACC-4B2C-41CD-B9AA-150A8EDBCFA5}" type="slidenum">
              <a:rPr lang="en-IN" smtClean="0"/>
              <a:t>22</a:t>
            </a:fld>
            <a:endParaRPr lang="en-IN"/>
          </a:p>
        </p:txBody>
      </p:sp>
    </p:spTree>
    <p:extLst>
      <p:ext uri="{BB962C8B-B14F-4D97-AF65-F5344CB8AC3E}">
        <p14:creationId xmlns:p14="http://schemas.microsoft.com/office/powerpoint/2010/main" val="1212844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7416" y="267264"/>
            <a:ext cx="10353762" cy="3695136"/>
          </a:xfrm>
        </p:spPr>
        <p:txBody>
          <a:bodyPr/>
          <a:lstStyle/>
          <a:p>
            <a:r>
              <a:rPr lang="en-IN" dirty="0" smtClean="0">
                <a:effectLst/>
              </a:rPr>
              <a:t>MYSQL</a:t>
            </a:r>
          </a:p>
          <a:p>
            <a:r>
              <a:rPr lang="en-US" dirty="0">
                <a:effectLst/>
              </a:rPr>
              <a:t>MySQL is </a:t>
            </a:r>
            <a:r>
              <a:rPr lang="en-US" b="1" dirty="0">
                <a:effectLst/>
              </a:rPr>
              <a:t>a database management system</a:t>
            </a:r>
            <a:r>
              <a:rPr lang="en-US" dirty="0">
                <a:effectLst/>
              </a:rPr>
              <a:t>.</a:t>
            </a:r>
            <a:r>
              <a:rPr lang="en-US" dirty="0"/>
              <a:t/>
            </a:r>
            <a:br>
              <a:rPr lang="en-US" dirty="0"/>
            </a:br>
            <a:r>
              <a:rPr lang="en-US" dirty="0"/>
              <a:t/>
            </a:r>
            <a:br>
              <a:rPr lang="en-US" dirty="0"/>
            </a:br>
            <a:r>
              <a:rPr lang="en-US" dirty="0">
                <a:effectLst/>
              </a:rPr>
              <a:t>It may be anything from a simple shopping list to a picture gallery or the vast amounts of information in a corporate network. To add, access, and process data stored in a computer database, you need a database management system such as MySQL Server.</a:t>
            </a:r>
            <a:endParaRPr lang="en-IN" dirty="0">
              <a:effectLst/>
            </a:endParaRPr>
          </a:p>
          <a:p>
            <a:endParaRPr lang="en-IN" dirty="0"/>
          </a:p>
        </p:txBody>
      </p:sp>
      <p:pic>
        <p:nvPicPr>
          <p:cNvPr id="5" name="Picture 4"/>
          <p:cNvPicPr/>
          <p:nvPr/>
        </p:nvPicPr>
        <p:blipFill rotWithShape="1">
          <a:blip r:embed="rId2"/>
          <a:srcRect t="19697" r="16078" b="12810"/>
          <a:stretch/>
        </p:blipFill>
        <p:spPr bwMode="auto">
          <a:xfrm>
            <a:off x="3021194" y="2755401"/>
            <a:ext cx="8514942" cy="3955642"/>
          </a:xfrm>
          <a:prstGeom prst="rect">
            <a:avLst/>
          </a:prstGeom>
          <a:ln>
            <a:noFill/>
          </a:ln>
          <a:extLst>
            <a:ext uri="{53640926-AAD7-44D8-BBD7-CCE9431645EC}">
              <a14:shadowObscured xmlns:a14="http://schemas.microsoft.com/office/drawing/2010/main"/>
            </a:ext>
          </a:extLst>
        </p:spPr>
      </p:pic>
      <p:sp>
        <p:nvSpPr>
          <p:cNvPr id="2" name="Slide Number Placeholder 1"/>
          <p:cNvSpPr>
            <a:spLocks noGrp="1"/>
          </p:cNvSpPr>
          <p:nvPr>
            <p:ph type="sldNum" sz="quarter" idx="12"/>
          </p:nvPr>
        </p:nvSpPr>
        <p:spPr/>
        <p:txBody>
          <a:bodyPr/>
          <a:lstStyle/>
          <a:p>
            <a:fld id="{C53C5ACC-4B2C-41CD-B9AA-150A8EDBCFA5}" type="slidenum">
              <a:rPr lang="en-IN" smtClean="0"/>
              <a:t>23</a:t>
            </a:fld>
            <a:endParaRPr lang="en-IN"/>
          </a:p>
        </p:txBody>
      </p:sp>
    </p:spTree>
    <p:extLst>
      <p:ext uri="{BB962C8B-B14F-4D97-AF65-F5344CB8AC3E}">
        <p14:creationId xmlns:p14="http://schemas.microsoft.com/office/powerpoint/2010/main" val="1501310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effectLst/>
              </a:rPr>
              <a:t>Summary and </a:t>
            </a:r>
            <a:r>
              <a:rPr lang="en-IN" dirty="0" smtClean="0">
                <a:effectLst/>
              </a:rPr>
              <a:t>Conclusions</a:t>
            </a:r>
            <a:endParaRPr lang="en-IN" dirty="0"/>
          </a:p>
        </p:txBody>
      </p:sp>
      <p:sp>
        <p:nvSpPr>
          <p:cNvPr id="3" name="Content Placeholder 2"/>
          <p:cNvSpPr>
            <a:spLocks noGrp="1"/>
          </p:cNvSpPr>
          <p:nvPr>
            <p:ph idx="1"/>
          </p:nvPr>
        </p:nvSpPr>
        <p:spPr>
          <a:xfrm>
            <a:off x="913795" y="2096063"/>
            <a:ext cx="10353762" cy="4402707"/>
          </a:xfrm>
        </p:spPr>
        <p:txBody>
          <a:bodyPr>
            <a:normAutofit fontScale="92500" lnSpcReduction="20000"/>
          </a:bodyPr>
          <a:lstStyle/>
          <a:p>
            <a:pPr lvl="0" algn="just"/>
            <a:r>
              <a:rPr lang="en-IN" u="sng" dirty="0">
                <a:effectLst/>
              </a:rPr>
              <a:t>Summary of Achievements </a:t>
            </a:r>
            <a:endParaRPr lang="en-IN" dirty="0">
              <a:effectLst/>
            </a:endParaRPr>
          </a:p>
          <a:p>
            <a:pPr algn="just"/>
            <a:r>
              <a:rPr lang="en-IN" dirty="0">
                <a:effectLst/>
              </a:rPr>
              <a:t>The following achievements were made during the project:</a:t>
            </a:r>
          </a:p>
          <a:p>
            <a:pPr algn="just"/>
            <a:r>
              <a:rPr lang="en-IN" dirty="0">
                <a:effectLst/>
              </a:rPr>
              <a:t> </a:t>
            </a:r>
            <a:r>
              <a:rPr lang="en-IN" dirty="0">
                <a:effectLst/>
                <a:sym typeface="Symbol" panose="05050102010706020507" pitchFamily="18" charset="2"/>
              </a:rPr>
              <a:t></a:t>
            </a:r>
            <a:r>
              <a:rPr lang="en-IN" dirty="0">
                <a:effectLst/>
              </a:rPr>
              <a:t> We had the opportunity to learn a new technology PHP</a:t>
            </a:r>
          </a:p>
          <a:p>
            <a:pPr algn="just"/>
            <a:r>
              <a:rPr lang="en-IN" dirty="0">
                <a:effectLst/>
              </a:rPr>
              <a:t> </a:t>
            </a:r>
            <a:r>
              <a:rPr lang="en-IN" dirty="0">
                <a:effectLst/>
                <a:sym typeface="Symbol" panose="05050102010706020507" pitchFamily="18" charset="2"/>
              </a:rPr>
              <a:t></a:t>
            </a:r>
            <a:r>
              <a:rPr lang="en-IN" dirty="0">
                <a:effectLst/>
              </a:rPr>
              <a:t> Learned to work in visual studio 2010</a:t>
            </a:r>
          </a:p>
          <a:p>
            <a:pPr algn="just"/>
            <a:r>
              <a:rPr lang="en-IN" dirty="0">
                <a:effectLst/>
              </a:rPr>
              <a:t> </a:t>
            </a:r>
            <a:r>
              <a:rPr lang="en-IN" dirty="0">
                <a:effectLst/>
                <a:sym typeface="Symbol" panose="05050102010706020507" pitchFamily="18" charset="2"/>
              </a:rPr>
              <a:t></a:t>
            </a:r>
            <a:r>
              <a:rPr lang="en-IN" dirty="0">
                <a:effectLst/>
              </a:rPr>
              <a:t> We learned to handle a project efficiently and correctly. </a:t>
            </a:r>
          </a:p>
          <a:p>
            <a:pPr algn="just"/>
            <a:r>
              <a:rPr lang="en-IN" dirty="0">
                <a:effectLst/>
                <a:sym typeface="Symbol" panose="05050102010706020507" pitchFamily="18" charset="2"/>
              </a:rPr>
              <a:t></a:t>
            </a:r>
            <a:r>
              <a:rPr lang="en-IN" dirty="0">
                <a:effectLst/>
              </a:rPr>
              <a:t> Learned to tackle various adverse situations while managing and developing software.</a:t>
            </a:r>
          </a:p>
          <a:p>
            <a:pPr algn="just"/>
            <a:r>
              <a:rPr lang="en-IN" dirty="0">
                <a:effectLst/>
              </a:rPr>
              <a:t> </a:t>
            </a:r>
            <a:r>
              <a:rPr lang="en-IN" dirty="0">
                <a:effectLst/>
                <a:sym typeface="Symbol" panose="05050102010706020507" pitchFamily="18" charset="2"/>
              </a:rPr>
              <a:t></a:t>
            </a:r>
            <a:r>
              <a:rPr lang="en-IN" dirty="0">
                <a:effectLst/>
              </a:rPr>
              <a:t> Learning about the functioning of the IT industry and work ethics in the corporate world.</a:t>
            </a:r>
          </a:p>
          <a:p>
            <a:pPr algn="just"/>
            <a:r>
              <a:rPr lang="en-IN" dirty="0">
                <a:effectLst/>
              </a:rPr>
              <a:t> </a:t>
            </a:r>
            <a:r>
              <a:rPr lang="en-IN" dirty="0">
                <a:effectLst/>
                <a:sym typeface="Symbol" panose="05050102010706020507" pitchFamily="18" charset="2"/>
              </a:rPr>
              <a:t></a:t>
            </a:r>
            <a:r>
              <a:rPr lang="en-IN" dirty="0">
                <a:effectLst/>
              </a:rPr>
              <a:t> Learning to work with C#.NET and MS SQL Server 2005.</a:t>
            </a:r>
          </a:p>
          <a:p>
            <a:pPr algn="just"/>
            <a:r>
              <a:rPr lang="en-IN" dirty="0">
                <a:effectLst/>
              </a:rPr>
              <a:t> </a:t>
            </a:r>
            <a:r>
              <a:rPr lang="en-IN" dirty="0">
                <a:effectLst/>
                <a:sym typeface="Symbol" panose="05050102010706020507" pitchFamily="18" charset="2"/>
              </a:rPr>
              <a:t></a:t>
            </a:r>
            <a:r>
              <a:rPr lang="en-IN" dirty="0">
                <a:effectLst/>
              </a:rPr>
              <a:t> Learning about the different phases of software development and the software engineering processes involved in the development of software.</a:t>
            </a:r>
          </a:p>
          <a:p>
            <a:pPr algn="just"/>
            <a:endParaRPr lang="en-IN" dirty="0"/>
          </a:p>
        </p:txBody>
      </p:sp>
      <p:sp>
        <p:nvSpPr>
          <p:cNvPr id="4" name="Slide Number Placeholder 3"/>
          <p:cNvSpPr>
            <a:spLocks noGrp="1"/>
          </p:cNvSpPr>
          <p:nvPr>
            <p:ph type="sldNum" sz="quarter" idx="12"/>
          </p:nvPr>
        </p:nvSpPr>
        <p:spPr/>
        <p:txBody>
          <a:bodyPr/>
          <a:lstStyle/>
          <a:p>
            <a:fld id="{C53C5ACC-4B2C-41CD-B9AA-150A8EDBCFA5}" type="slidenum">
              <a:rPr lang="en-IN" smtClean="0"/>
              <a:t>24</a:t>
            </a:fld>
            <a:endParaRPr lang="en-IN"/>
          </a:p>
        </p:txBody>
      </p:sp>
    </p:spTree>
    <p:extLst>
      <p:ext uri="{BB962C8B-B14F-4D97-AF65-F5344CB8AC3E}">
        <p14:creationId xmlns:p14="http://schemas.microsoft.com/office/powerpoint/2010/main" val="38086326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195" y="446878"/>
            <a:ext cx="10353762" cy="3757729"/>
          </a:xfrm>
        </p:spPr>
        <p:txBody>
          <a:bodyPr/>
          <a:lstStyle/>
          <a:p>
            <a:pPr lvl="0"/>
            <a:r>
              <a:rPr lang="en-IN">
                <a:effectLst/>
              </a:rPr>
              <a:t>Main difficulties encountered </a:t>
            </a:r>
          </a:p>
          <a:p>
            <a:r>
              <a:rPr lang="en-IN">
                <a:effectLst/>
                <a:sym typeface="Symbol" panose="05050102010706020507" pitchFamily="18" charset="2"/>
              </a:rPr>
              <a:t></a:t>
            </a:r>
            <a:r>
              <a:rPr lang="en-IN">
                <a:effectLst/>
              </a:rPr>
              <a:t> The main difficulty that was encountered during this project was that we had to learn a new PHP as well as a new language C# with which we were not at all familiar with earlier</a:t>
            </a:r>
          </a:p>
          <a:p>
            <a:r>
              <a:rPr lang="en-IN">
                <a:effectLst/>
                <a:sym typeface="Symbol" panose="05050102010706020507" pitchFamily="18" charset="2"/>
              </a:rPr>
              <a:t></a:t>
            </a:r>
            <a:r>
              <a:rPr lang="en-IN">
                <a:effectLst/>
              </a:rPr>
              <a:t> Time constraint.</a:t>
            </a:r>
          </a:p>
          <a:p>
            <a:r>
              <a:rPr lang="en-IN">
                <a:effectLst/>
              </a:rPr>
              <a:t> </a:t>
            </a:r>
            <a:r>
              <a:rPr lang="en-IN">
                <a:effectLst/>
                <a:sym typeface="Symbol" panose="05050102010706020507" pitchFamily="18" charset="2"/>
              </a:rPr>
              <a:t></a:t>
            </a:r>
            <a:r>
              <a:rPr lang="en-IN">
                <a:effectLst/>
              </a:rPr>
              <a:t> Learning the use of triggers.</a:t>
            </a:r>
          </a:p>
        </p:txBody>
      </p:sp>
      <p:sp>
        <p:nvSpPr>
          <p:cNvPr id="4" name="Slide Number Placeholder 3"/>
          <p:cNvSpPr>
            <a:spLocks noGrp="1"/>
          </p:cNvSpPr>
          <p:nvPr>
            <p:ph type="sldNum" sz="quarter" idx="12"/>
          </p:nvPr>
        </p:nvSpPr>
        <p:spPr/>
        <p:txBody>
          <a:bodyPr/>
          <a:lstStyle/>
          <a:p>
            <a:fld id="{C53C5ACC-4B2C-41CD-B9AA-150A8EDBCFA5}" type="slidenum">
              <a:rPr lang="en-IN" smtClean="0"/>
              <a:t>25</a:t>
            </a:fld>
            <a:endParaRPr lang="en-IN"/>
          </a:p>
        </p:txBody>
      </p:sp>
    </p:spTree>
    <p:extLst>
      <p:ext uri="{BB962C8B-B14F-4D97-AF65-F5344CB8AC3E}">
        <p14:creationId xmlns:p14="http://schemas.microsoft.com/office/powerpoint/2010/main" val="8656010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7344"/>
          <a:stretch/>
        </p:blipFill>
        <p:spPr>
          <a:xfrm>
            <a:off x="1935441" y="1379764"/>
            <a:ext cx="8206190" cy="3788229"/>
          </a:xfrm>
        </p:spPr>
      </p:pic>
      <p:sp>
        <p:nvSpPr>
          <p:cNvPr id="2" name="Slide Number Placeholder 1"/>
          <p:cNvSpPr>
            <a:spLocks noGrp="1"/>
          </p:cNvSpPr>
          <p:nvPr>
            <p:ph type="sldNum" sz="quarter" idx="12"/>
          </p:nvPr>
        </p:nvSpPr>
        <p:spPr/>
        <p:txBody>
          <a:bodyPr/>
          <a:lstStyle/>
          <a:p>
            <a:fld id="{C53C5ACC-4B2C-41CD-B9AA-150A8EDBCFA5}" type="slidenum">
              <a:rPr lang="en-IN" smtClean="0"/>
              <a:t>26</a:t>
            </a:fld>
            <a:endParaRPr lang="en-IN"/>
          </a:p>
        </p:txBody>
      </p:sp>
    </p:spTree>
    <p:extLst>
      <p:ext uri="{BB962C8B-B14F-4D97-AF65-F5344CB8AC3E}">
        <p14:creationId xmlns:p14="http://schemas.microsoft.com/office/powerpoint/2010/main" val="1117305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6294" y="0"/>
            <a:ext cx="6188528" cy="6858000"/>
          </a:xfrm>
          <a:prstGeom prst="rect">
            <a:avLst/>
          </a:prstGeom>
        </p:spPr>
      </p:pic>
      <p:sp>
        <p:nvSpPr>
          <p:cNvPr id="5" name="Slide Number Placeholder 4"/>
          <p:cNvSpPr>
            <a:spLocks noGrp="1"/>
          </p:cNvSpPr>
          <p:nvPr>
            <p:ph type="sldNum" sz="quarter" idx="12"/>
          </p:nvPr>
        </p:nvSpPr>
        <p:spPr/>
        <p:txBody>
          <a:bodyPr/>
          <a:lstStyle/>
          <a:p>
            <a:fld id="{C53C5ACC-4B2C-41CD-B9AA-150A8EDBCFA5}" type="slidenum">
              <a:rPr lang="en-IN" smtClean="0"/>
              <a:t>3</a:t>
            </a:fld>
            <a:endParaRPr lang="en-IN"/>
          </a:p>
        </p:txBody>
      </p:sp>
    </p:spTree>
    <p:extLst>
      <p:ext uri="{BB962C8B-B14F-4D97-AF65-F5344CB8AC3E}">
        <p14:creationId xmlns:p14="http://schemas.microsoft.com/office/powerpoint/2010/main" val="23828299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effectLst/>
              </a:rPr>
              <a:t>ABSTRACT</a:t>
            </a:r>
            <a:endParaRPr lang="en-IN" dirty="0"/>
          </a:p>
        </p:txBody>
      </p:sp>
      <p:sp>
        <p:nvSpPr>
          <p:cNvPr id="3" name="Content Placeholder 2"/>
          <p:cNvSpPr>
            <a:spLocks noGrp="1"/>
          </p:cNvSpPr>
          <p:nvPr>
            <p:ph idx="1"/>
          </p:nvPr>
        </p:nvSpPr>
        <p:spPr/>
        <p:txBody>
          <a:bodyPr>
            <a:normAutofit fontScale="92500" lnSpcReduction="10000"/>
          </a:bodyPr>
          <a:lstStyle/>
          <a:p>
            <a:r>
              <a:rPr lang="en-IN" dirty="0">
                <a:effectLst/>
              </a:rPr>
              <a:t>The Indian Railways (IR) carries about </a:t>
            </a:r>
            <a:r>
              <a:rPr lang="en-IN" u="sng" dirty="0">
                <a:solidFill>
                  <a:srgbClr val="FF0000"/>
                </a:solidFill>
              </a:rPr>
              <a:t>5.5 lakhs passengers</a:t>
            </a:r>
            <a:r>
              <a:rPr lang="en-IN" u="sng" dirty="0">
                <a:solidFill>
                  <a:srgbClr val="FF0000"/>
                </a:solidFill>
                <a:effectLst/>
              </a:rPr>
              <a:t> </a:t>
            </a:r>
            <a:r>
              <a:rPr lang="en-IN" dirty="0">
                <a:effectLst/>
              </a:rPr>
              <a:t>in reserved accommodation every day. The Computerised Passenger Reservation System (PRS) </a:t>
            </a:r>
            <a:r>
              <a:rPr lang="en-IN" dirty="0" err="1">
                <a:effectLst/>
              </a:rPr>
              <a:t>facilates</a:t>
            </a:r>
            <a:r>
              <a:rPr lang="en-IN" dirty="0">
                <a:effectLst/>
              </a:rPr>
              <a:t> the booking and cancellation of tickets from any of the </a:t>
            </a:r>
            <a:r>
              <a:rPr lang="en-IN" u="sng" dirty="0" smtClean="0">
                <a:solidFill>
                  <a:srgbClr val="FF0000"/>
                </a:solidFill>
                <a:effectLst/>
              </a:rPr>
              <a:t>4000 terminals</a:t>
            </a:r>
            <a:r>
              <a:rPr lang="en-IN" dirty="0" smtClean="0">
                <a:effectLst/>
              </a:rPr>
              <a:t> </a:t>
            </a:r>
            <a:r>
              <a:rPr lang="en-IN" dirty="0">
                <a:effectLst/>
              </a:rPr>
              <a:t>(i.e. PRS booking window all over the countries). These tickets can be booked or cancelled for journeys commencing in any part of India and ending in any other part, with travel time as long as 72hours and distance </a:t>
            </a:r>
            <a:r>
              <a:rPr lang="en-IN" dirty="0" err="1">
                <a:effectLst/>
              </a:rPr>
              <a:t>upto</a:t>
            </a:r>
            <a:r>
              <a:rPr lang="en-IN" dirty="0">
                <a:effectLst/>
              </a:rPr>
              <a:t> several thousand </a:t>
            </a:r>
            <a:r>
              <a:rPr lang="en-IN" dirty="0" smtClean="0">
                <a:effectLst/>
              </a:rPr>
              <a:t>kilometres</a:t>
            </a:r>
          </a:p>
          <a:p>
            <a:endParaRPr lang="en-IN" dirty="0">
              <a:effectLst/>
            </a:endParaRPr>
          </a:p>
          <a:p>
            <a:r>
              <a:rPr lang="en-IN" dirty="0" smtClean="0">
                <a:effectLst/>
              </a:rPr>
              <a:t>In </a:t>
            </a:r>
            <a:r>
              <a:rPr lang="en-IN" dirty="0">
                <a:effectLst/>
              </a:rPr>
              <a:t>the given project we will be developing a website which will help users to find train details, book and cancel tickets and the exact rates of their tickets to the desired destination</a:t>
            </a:r>
            <a:endParaRPr lang="en-IN" dirty="0"/>
          </a:p>
        </p:txBody>
      </p:sp>
      <p:sp>
        <p:nvSpPr>
          <p:cNvPr id="4" name="Slide Number Placeholder 3"/>
          <p:cNvSpPr>
            <a:spLocks noGrp="1"/>
          </p:cNvSpPr>
          <p:nvPr>
            <p:ph type="sldNum" sz="quarter" idx="12"/>
          </p:nvPr>
        </p:nvSpPr>
        <p:spPr/>
        <p:txBody>
          <a:bodyPr/>
          <a:lstStyle/>
          <a:p>
            <a:fld id="{C53C5ACC-4B2C-41CD-B9AA-150A8EDBCFA5}" type="slidenum">
              <a:rPr lang="en-IN" smtClean="0"/>
              <a:t>4</a:t>
            </a:fld>
            <a:endParaRPr lang="en-IN"/>
          </a:p>
        </p:txBody>
      </p:sp>
    </p:spTree>
    <p:extLst>
      <p:ext uri="{BB962C8B-B14F-4D97-AF65-F5344CB8AC3E}">
        <p14:creationId xmlns:p14="http://schemas.microsoft.com/office/powerpoint/2010/main" val="2322489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479" y="450144"/>
            <a:ext cx="10353762" cy="2392809"/>
          </a:xfrm>
        </p:spPr>
        <p:txBody>
          <a:bodyPr/>
          <a:lstStyle/>
          <a:p>
            <a:pPr lvl="0"/>
            <a:r>
              <a:rPr lang="en-IN" dirty="0">
                <a:effectLst/>
              </a:rPr>
              <a:t>With the help of online booking people can book their tickets online through internet, sitting in their home by a single click of mouse. Using their credit cards people can easily get their tickets done within minutes.</a:t>
            </a:r>
          </a:p>
          <a:p>
            <a:endParaRPr lang="en-IN" dirty="0"/>
          </a:p>
        </p:txBody>
      </p:sp>
      <p:sp>
        <p:nvSpPr>
          <p:cNvPr id="2" name="Slide Number Placeholder 1"/>
          <p:cNvSpPr>
            <a:spLocks noGrp="1"/>
          </p:cNvSpPr>
          <p:nvPr>
            <p:ph type="sldNum" sz="quarter" idx="12"/>
          </p:nvPr>
        </p:nvSpPr>
        <p:spPr/>
        <p:txBody>
          <a:bodyPr/>
          <a:lstStyle/>
          <a:p>
            <a:fld id="{C53C5ACC-4B2C-41CD-B9AA-150A8EDBCFA5}" type="slidenum">
              <a:rPr lang="en-IN" smtClean="0"/>
              <a:t>5</a:t>
            </a:fld>
            <a:endParaRPr lang="en-IN"/>
          </a:p>
        </p:txBody>
      </p:sp>
    </p:spTree>
    <p:extLst>
      <p:ext uri="{BB962C8B-B14F-4D97-AF65-F5344CB8AC3E}">
        <p14:creationId xmlns:p14="http://schemas.microsoft.com/office/powerpoint/2010/main" val="12610521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effectLst/>
              </a:rPr>
              <a:t>INDEX</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163050351"/>
              </p:ext>
            </p:extLst>
          </p:nvPr>
        </p:nvGraphicFramePr>
        <p:xfrm>
          <a:off x="1240972" y="1567544"/>
          <a:ext cx="9201149" cy="4833256"/>
        </p:xfrm>
        <a:graphic>
          <a:graphicData uri="http://schemas.openxmlformats.org/drawingml/2006/table">
            <a:tbl>
              <a:tblPr firstRow="1" firstCol="1" bandRow="1">
                <a:tableStyleId>{5C22544A-7EE6-4342-B048-85BDC9FD1C3A}</a:tableStyleId>
              </a:tblPr>
              <a:tblGrid>
                <a:gridCol w="807738"/>
                <a:gridCol w="6766477"/>
                <a:gridCol w="1626934"/>
              </a:tblGrid>
              <a:tr h="549426">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Sr.no</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ctr">
                        <a:lnSpc>
                          <a:spcPct val="107000"/>
                        </a:lnSpc>
                        <a:spcAft>
                          <a:spcPts val="0"/>
                        </a:spcAft>
                      </a:pPr>
                      <a:r>
                        <a:rPr lang="en-IN" sz="1300">
                          <a:ln>
                            <a:noFill/>
                          </a:ln>
                          <a:effectLst>
                            <a:outerShdw blurRad="38100" dist="19050" dir="2700000" algn="tl">
                              <a:schemeClr val="dk1">
                                <a:alpha val="40000"/>
                              </a:schemeClr>
                            </a:outerShdw>
                          </a:effectLst>
                        </a:rPr>
                        <a:t>Title</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Pg.no.</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r>
              <a:tr h="694237">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1</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just">
                        <a:lnSpc>
                          <a:spcPct val="107000"/>
                        </a:lnSpc>
                        <a:spcAft>
                          <a:spcPts val="0"/>
                        </a:spcAft>
                      </a:pPr>
                      <a:r>
                        <a:rPr lang="en-IN" sz="700">
                          <a:effectLst/>
                        </a:rPr>
                        <a:t>      </a:t>
                      </a:r>
                      <a:r>
                        <a:rPr lang="en-IN" sz="1100">
                          <a:effectLst/>
                        </a:rPr>
                        <a:t>INTREODUCTION</a:t>
                      </a:r>
                      <a:endParaRPr lang="en-IN" sz="500">
                        <a:effectLst/>
                      </a:endParaRPr>
                    </a:p>
                    <a:p>
                      <a:pPr marL="342900" lvl="0" indent="-342900" algn="just">
                        <a:lnSpc>
                          <a:spcPct val="107000"/>
                        </a:lnSpc>
                        <a:spcAft>
                          <a:spcPts val="0"/>
                        </a:spcAft>
                        <a:buFont typeface="Wingdings" panose="05000000000000000000" pitchFamily="2" charset="2"/>
                        <a:buChar char=""/>
                      </a:pPr>
                      <a:r>
                        <a:rPr lang="en-IN" sz="1000">
                          <a:effectLst/>
                        </a:rPr>
                        <a:t>General Overview………………</a:t>
                      </a:r>
                      <a:endParaRPr lang="en-IN" sz="500">
                        <a:effectLst/>
                      </a:endParaRPr>
                    </a:p>
                    <a:p>
                      <a:pPr marL="342900" lvl="0" indent="-342900" algn="just">
                        <a:lnSpc>
                          <a:spcPct val="107000"/>
                        </a:lnSpc>
                        <a:spcAft>
                          <a:spcPts val="0"/>
                        </a:spcAft>
                        <a:buFont typeface="Wingdings" panose="05000000000000000000" pitchFamily="2" charset="2"/>
                        <a:buChar char=""/>
                      </a:pPr>
                      <a:r>
                        <a:rPr lang="en-IN" sz="1000">
                          <a:effectLst/>
                        </a:rPr>
                        <a:t>Survey …………………</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4-5</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r>
              <a:tr h="283710">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2</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just">
                        <a:lnSpc>
                          <a:spcPct val="107000"/>
                        </a:lnSpc>
                        <a:spcAft>
                          <a:spcPts val="0"/>
                        </a:spcAft>
                      </a:pPr>
                      <a:r>
                        <a:rPr lang="en-IN" sz="1200">
                          <a:effectLst/>
                        </a:rPr>
                        <a:t>Objectives</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6</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r>
              <a:tr h="283710">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3</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200">
                          <a:effectLst/>
                        </a:rPr>
                        <a:t>Software, Tools and Technologies:</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6</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r>
              <a:tr h="929893">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4</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just">
                        <a:lnSpc>
                          <a:spcPct val="107000"/>
                        </a:lnSpc>
                        <a:spcAft>
                          <a:spcPts val="0"/>
                        </a:spcAft>
                      </a:pPr>
                      <a:r>
                        <a:rPr lang="en-IN" sz="1100">
                          <a:effectLst/>
                        </a:rPr>
                        <a:t>Software Requirements Specification       </a:t>
                      </a:r>
                      <a:endParaRPr lang="en-IN" sz="500">
                        <a:effectLst/>
                      </a:endParaRPr>
                    </a:p>
                    <a:p>
                      <a:pPr marL="342900" lvl="0" indent="-342900" algn="just">
                        <a:lnSpc>
                          <a:spcPct val="107000"/>
                        </a:lnSpc>
                        <a:spcAft>
                          <a:spcPts val="0"/>
                        </a:spcAft>
                        <a:buFont typeface="Symbol" panose="05050102010706020507" pitchFamily="18" charset="2"/>
                        <a:buChar char=""/>
                      </a:pPr>
                      <a:r>
                        <a:rPr lang="en-IN" sz="1000">
                          <a:effectLst/>
                        </a:rPr>
                        <a:t>Development Environments </a:t>
                      </a:r>
                      <a:endParaRPr lang="en-IN" sz="500">
                        <a:effectLst/>
                      </a:endParaRPr>
                    </a:p>
                    <a:p>
                      <a:pPr marL="342900" lvl="0" indent="-342900" algn="just">
                        <a:lnSpc>
                          <a:spcPct val="107000"/>
                        </a:lnSpc>
                        <a:spcAft>
                          <a:spcPts val="0"/>
                        </a:spcAft>
                        <a:buFont typeface="Symbol" panose="05050102010706020507" pitchFamily="18" charset="2"/>
                        <a:buChar char=""/>
                      </a:pPr>
                      <a:r>
                        <a:rPr lang="en-IN" sz="1000">
                          <a:effectLst/>
                        </a:rPr>
                        <a:t>Operating environment:</a:t>
                      </a:r>
                      <a:endParaRPr lang="en-IN" sz="500">
                        <a:effectLst/>
                      </a:endParaRPr>
                    </a:p>
                    <a:p>
                      <a:pPr algn="just">
                        <a:lnSpc>
                          <a:spcPct val="107000"/>
                        </a:lnSpc>
                        <a:spcAft>
                          <a:spcPts val="0"/>
                        </a:spcAft>
                      </a:pPr>
                      <a:r>
                        <a:rPr lang="en-IN" sz="1300">
                          <a:ln>
                            <a:noFill/>
                          </a:ln>
                          <a:effectLst>
                            <a:outerShdw blurRad="38100" dist="19050" dir="2700000" algn="tl">
                              <a:schemeClr val="dk1">
                                <a:alpha val="40000"/>
                              </a:schemeClr>
                            </a:outerShdw>
                          </a:effectLst>
                        </a:rPr>
                        <a:t> </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7</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r>
              <a:tr h="1204688">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5</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just">
                        <a:lnSpc>
                          <a:spcPct val="107000"/>
                        </a:lnSpc>
                        <a:spcAft>
                          <a:spcPts val="0"/>
                        </a:spcAft>
                      </a:pPr>
                      <a:r>
                        <a:rPr lang="en-IN" sz="1100">
                          <a:effectLst/>
                        </a:rPr>
                        <a:t>Data Flow Diagram (DFD)             </a:t>
                      </a:r>
                      <a:endParaRPr lang="en-IN" sz="500">
                        <a:effectLst/>
                      </a:endParaRPr>
                    </a:p>
                    <a:p>
                      <a:pPr marL="342900" lvl="0" indent="-342900" algn="just">
                        <a:lnSpc>
                          <a:spcPct val="107000"/>
                        </a:lnSpc>
                        <a:spcAft>
                          <a:spcPts val="0"/>
                        </a:spcAft>
                        <a:buFont typeface="Wingdings" panose="05000000000000000000" pitchFamily="2" charset="2"/>
                        <a:buChar char=""/>
                      </a:pPr>
                      <a:r>
                        <a:rPr lang="en-IN" sz="1100">
                          <a:effectLst/>
                        </a:rPr>
                        <a:t>Level 0 DFD………………                                   </a:t>
                      </a:r>
                      <a:endParaRPr lang="en-IN" sz="500">
                        <a:effectLst/>
                      </a:endParaRPr>
                    </a:p>
                    <a:p>
                      <a:pPr marL="342900" lvl="0" indent="-342900" algn="just">
                        <a:lnSpc>
                          <a:spcPct val="107000"/>
                        </a:lnSpc>
                        <a:spcAft>
                          <a:spcPts val="0"/>
                        </a:spcAft>
                        <a:buFont typeface="Wingdings" panose="05000000000000000000" pitchFamily="2" charset="2"/>
                        <a:buChar char=""/>
                      </a:pPr>
                      <a:r>
                        <a:rPr lang="en-IN" sz="1100">
                          <a:effectLst/>
                        </a:rPr>
                        <a:t>Level 1 DFD………………</a:t>
                      </a:r>
                      <a:endParaRPr lang="en-IN" sz="500">
                        <a:effectLst/>
                      </a:endParaRPr>
                    </a:p>
                    <a:p>
                      <a:pPr marL="342900" lvl="0" indent="-342900" algn="just">
                        <a:lnSpc>
                          <a:spcPct val="107000"/>
                        </a:lnSpc>
                        <a:spcAft>
                          <a:spcPts val="0"/>
                        </a:spcAft>
                        <a:buFont typeface="Wingdings" panose="05000000000000000000" pitchFamily="2" charset="2"/>
                        <a:buChar char=""/>
                      </a:pPr>
                      <a:r>
                        <a:rPr lang="en-IN" sz="1100">
                          <a:effectLst/>
                        </a:rPr>
                        <a:t>Level 2 DFD……………..</a:t>
                      </a:r>
                      <a:endParaRPr lang="en-IN" sz="500">
                        <a:effectLst/>
                      </a:endParaRPr>
                    </a:p>
                    <a:p>
                      <a:pPr algn="just">
                        <a:lnSpc>
                          <a:spcPct val="107000"/>
                        </a:lnSpc>
                        <a:spcAft>
                          <a:spcPts val="0"/>
                        </a:spcAft>
                      </a:pPr>
                      <a:r>
                        <a:rPr lang="en-IN" sz="1300">
                          <a:ln>
                            <a:noFill/>
                          </a:ln>
                          <a:effectLst>
                            <a:outerShdw blurRad="38100" dist="19050" dir="2700000" algn="tl">
                              <a:schemeClr val="dk1">
                                <a:alpha val="40000"/>
                              </a:schemeClr>
                            </a:outerShdw>
                          </a:effectLst>
                        </a:rPr>
                        <a:t> </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200">
                          <a:effectLst/>
                        </a:rPr>
                        <a:t>8 - 11</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r>
              <a:tr h="274713">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6</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100">
                          <a:effectLst/>
                        </a:rPr>
                        <a:t>Screenshots                                          </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100">
                          <a:effectLst/>
                        </a:rPr>
                        <a:t>12  -  17</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r>
              <a:tr h="612879">
                <a:tc>
                  <a:txBody>
                    <a:bodyPr/>
                    <a:lstStyle/>
                    <a:p>
                      <a:pPr algn="l">
                        <a:lnSpc>
                          <a:spcPct val="107000"/>
                        </a:lnSpc>
                        <a:spcAft>
                          <a:spcPts val="0"/>
                        </a:spcAft>
                      </a:pPr>
                      <a:r>
                        <a:rPr lang="en-IN" sz="1300">
                          <a:ln>
                            <a:noFill/>
                          </a:ln>
                          <a:effectLst>
                            <a:outerShdw blurRad="38100" dist="19050" dir="2700000" algn="tl">
                              <a:schemeClr val="dk1">
                                <a:alpha val="40000"/>
                              </a:schemeClr>
                            </a:outerShdw>
                          </a:effectLst>
                        </a:rPr>
                        <a:t>7</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100">
                          <a:effectLst/>
                        </a:rPr>
                        <a:t>Summary and Conclusions                         </a:t>
                      </a:r>
                      <a:endParaRPr lang="en-IN" sz="500">
                        <a:effectLst/>
                      </a:endParaRPr>
                    </a:p>
                    <a:p>
                      <a:pPr marL="342900" lvl="0" indent="-342900" algn="l">
                        <a:lnSpc>
                          <a:spcPct val="107000"/>
                        </a:lnSpc>
                        <a:spcAft>
                          <a:spcPts val="0"/>
                        </a:spcAft>
                        <a:buFont typeface="Wingdings" panose="05000000000000000000" pitchFamily="2" charset="2"/>
                        <a:buChar char=""/>
                      </a:pPr>
                      <a:r>
                        <a:rPr lang="en-IN" sz="900">
                          <a:effectLst/>
                        </a:rPr>
                        <a:t>Summary of Achievements</a:t>
                      </a:r>
                      <a:endParaRPr lang="en-IN" sz="500">
                        <a:effectLst/>
                      </a:endParaRPr>
                    </a:p>
                    <a:p>
                      <a:pPr marL="342900" lvl="0" indent="-342900" algn="l">
                        <a:lnSpc>
                          <a:spcPct val="107000"/>
                        </a:lnSpc>
                        <a:spcAft>
                          <a:spcPts val="0"/>
                        </a:spcAft>
                        <a:buFont typeface="Wingdings" panose="05000000000000000000" pitchFamily="2" charset="2"/>
                        <a:buChar char=""/>
                      </a:pPr>
                      <a:r>
                        <a:rPr lang="en-IN" sz="900">
                          <a:effectLst/>
                        </a:rPr>
                        <a:t>Main difficulties encountered </a:t>
                      </a:r>
                      <a:endParaRPr lang="en-IN" sz="50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c>
                  <a:txBody>
                    <a:bodyPr/>
                    <a:lstStyle/>
                    <a:p>
                      <a:pPr algn="l">
                        <a:lnSpc>
                          <a:spcPct val="107000"/>
                        </a:lnSpc>
                        <a:spcAft>
                          <a:spcPts val="0"/>
                        </a:spcAft>
                      </a:pPr>
                      <a:r>
                        <a:rPr lang="en-IN" sz="1100" dirty="0">
                          <a:ln>
                            <a:noFill/>
                          </a:ln>
                          <a:effectLst>
                            <a:outerShdw blurRad="38100" dist="19050" dir="2700000" algn="tl">
                              <a:schemeClr val="dk1">
                                <a:alpha val="40000"/>
                              </a:schemeClr>
                            </a:outerShdw>
                          </a:effectLst>
                        </a:rPr>
                        <a:t>18</a:t>
                      </a:r>
                      <a:endParaRPr lang="en-IN" sz="500" dirty="0">
                        <a:effectLst/>
                        <a:latin typeface="Calibri" panose="020F0502020204030204" pitchFamily="34" charset="0"/>
                        <a:ea typeface="Calibri" panose="020F0502020204030204" pitchFamily="34" charset="0"/>
                        <a:cs typeface="Shruti" panose="020B0502040204020203" pitchFamily="34" charset="0"/>
                      </a:endParaRPr>
                    </a:p>
                  </a:txBody>
                  <a:tcPr marL="33871" marR="33871" marT="0" marB="0"/>
                </a:tc>
              </a:tr>
            </a:tbl>
          </a:graphicData>
        </a:graphic>
      </p:graphicFrame>
      <p:sp>
        <p:nvSpPr>
          <p:cNvPr id="6" name="Slide Number Placeholder 5"/>
          <p:cNvSpPr>
            <a:spLocks noGrp="1"/>
          </p:cNvSpPr>
          <p:nvPr>
            <p:ph type="sldNum" sz="quarter" idx="12"/>
          </p:nvPr>
        </p:nvSpPr>
        <p:spPr/>
        <p:txBody>
          <a:bodyPr/>
          <a:lstStyle/>
          <a:p>
            <a:fld id="{C53C5ACC-4B2C-41CD-B9AA-150A8EDBCFA5}" type="slidenum">
              <a:rPr lang="en-IN" smtClean="0"/>
              <a:t>6</a:t>
            </a:fld>
            <a:endParaRPr lang="en-IN"/>
          </a:p>
        </p:txBody>
      </p:sp>
    </p:spTree>
    <p:extLst>
      <p:ext uri="{BB962C8B-B14F-4D97-AF65-F5344CB8AC3E}">
        <p14:creationId xmlns:p14="http://schemas.microsoft.com/office/powerpoint/2010/main" val="3608716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effectLst>
                  <a:outerShdw blurRad="38100" dist="19050" dir="2700000" algn="tl">
                    <a:schemeClr val="dk1">
                      <a:alpha val="40000"/>
                    </a:schemeClr>
                  </a:outerShdw>
                </a:effectLst>
              </a:rPr>
              <a:t>INTRODUCTION</a:t>
            </a:r>
            <a:r>
              <a:rPr lang="en-IN" dirty="0">
                <a:effectLst/>
              </a:rPr>
              <a:t/>
            </a:r>
            <a:br>
              <a:rPr lang="en-IN" dirty="0">
                <a:effectLst/>
              </a:rPr>
            </a:br>
            <a:endParaRPr lang="en-IN" dirty="0"/>
          </a:p>
        </p:txBody>
      </p:sp>
      <p:sp>
        <p:nvSpPr>
          <p:cNvPr id="3" name="Content Placeholder 2"/>
          <p:cNvSpPr>
            <a:spLocks noGrp="1"/>
          </p:cNvSpPr>
          <p:nvPr>
            <p:ph idx="1"/>
          </p:nvPr>
        </p:nvSpPr>
        <p:spPr/>
        <p:txBody>
          <a:bodyPr/>
          <a:lstStyle/>
          <a:p>
            <a:pPr lvl="0">
              <a:buFont typeface="Wingdings" panose="05000000000000000000" pitchFamily="2" charset="2"/>
              <a:buChar char="v"/>
            </a:pPr>
            <a:r>
              <a:rPr lang="en-IN" dirty="0" smtClean="0">
                <a:effectLst/>
              </a:rPr>
              <a:t>  General </a:t>
            </a:r>
            <a:r>
              <a:rPr lang="en-IN" dirty="0">
                <a:effectLst/>
              </a:rPr>
              <a:t>Overview</a:t>
            </a:r>
          </a:p>
          <a:p>
            <a:pPr lvl="0"/>
            <a:r>
              <a:rPr lang="en-IN" dirty="0">
                <a:effectLst/>
              </a:rPr>
              <a:t>Our website has various kinds of information that helps regarding booking of tickets via railways.</a:t>
            </a:r>
          </a:p>
          <a:p>
            <a:pPr marL="0" indent="0">
              <a:buNone/>
            </a:pPr>
            <a:endParaRPr lang="en-IN" dirty="0">
              <a:effectLst/>
            </a:endParaRPr>
          </a:p>
          <a:p>
            <a:pPr lvl="0"/>
            <a:r>
              <a:rPr lang="en-IN" dirty="0">
                <a:effectLst/>
              </a:rPr>
              <a:t>Users will be able to search the train availability, the exact fare the arrival and departure time of the train and they can also book the ticket by using the debit, credit or master card and after booking the ticket if the user want to cancel it then they can easily do it also.</a:t>
            </a:r>
          </a:p>
          <a:p>
            <a:pPr marL="0" indent="0">
              <a:buNone/>
            </a:pPr>
            <a:endParaRPr lang="en-IN" dirty="0"/>
          </a:p>
        </p:txBody>
      </p:sp>
      <p:sp>
        <p:nvSpPr>
          <p:cNvPr id="4" name="Slide Number Placeholder 3"/>
          <p:cNvSpPr>
            <a:spLocks noGrp="1"/>
          </p:cNvSpPr>
          <p:nvPr>
            <p:ph type="sldNum" sz="quarter" idx="12"/>
          </p:nvPr>
        </p:nvSpPr>
        <p:spPr/>
        <p:txBody>
          <a:bodyPr/>
          <a:lstStyle/>
          <a:p>
            <a:fld id="{C53C5ACC-4B2C-41CD-B9AA-150A8EDBCFA5}" type="slidenum">
              <a:rPr lang="en-IN" smtClean="0"/>
              <a:t>7</a:t>
            </a:fld>
            <a:endParaRPr lang="en-IN"/>
          </a:p>
        </p:txBody>
      </p:sp>
    </p:spTree>
    <p:extLst>
      <p:ext uri="{BB962C8B-B14F-4D97-AF65-F5344CB8AC3E}">
        <p14:creationId xmlns:p14="http://schemas.microsoft.com/office/powerpoint/2010/main" val="209531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736" y="253093"/>
            <a:ext cx="11503479" cy="6351814"/>
          </a:xfrm>
        </p:spPr>
        <p:txBody>
          <a:bodyPr>
            <a:normAutofit/>
          </a:bodyPr>
          <a:lstStyle/>
          <a:p>
            <a:pPr>
              <a:buFont typeface="Wingdings" panose="05000000000000000000" pitchFamily="2" charset="2"/>
              <a:buChar char="v"/>
            </a:pPr>
            <a:r>
              <a:rPr lang="en-IN" dirty="0" smtClean="0">
                <a:effectLst/>
              </a:rPr>
              <a:t>  Survey</a:t>
            </a:r>
          </a:p>
          <a:p>
            <a:pPr lvl="0"/>
            <a:r>
              <a:rPr lang="en-IN" dirty="0">
                <a:effectLst/>
              </a:rPr>
              <a:t>Our website has various kinds of information that helps regarding booking of tickets via railways</a:t>
            </a:r>
            <a:r>
              <a:rPr lang="en-IN" dirty="0" smtClean="0">
                <a:effectLst/>
              </a:rPr>
              <a:t>.</a:t>
            </a:r>
          </a:p>
          <a:p>
            <a:pPr marL="0" lvl="0" indent="0">
              <a:buNone/>
            </a:pPr>
            <a:endParaRPr lang="en-IN" dirty="0">
              <a:effectLst/>
            </a:endParaRPr>
          </a:p>
          <a:p>
            <a:pPr lvl="0"/>
            <a:r>
              <a:rPr lang="en-IN" dirty="0">
                <a:effectLst/>
              </a:rPr>
              <a:t>Users will be able to search the train availability, the exact fare the arrival and departure time of the train and they can also book the ticket by using the debit, credit or master card and after booking the ticket if the user want to cancel it then they can easily do it also</a:t>
            </a:r>
            <a:r>
              <a:rPr lang="en-IN" dirty="0" smtClean="0">
                <a:effectLst/>
              </a:rPr>
              <a:t>.</a:t>
            </a:r>
          </a:p>
          <a:p>
            <a:pPr marL="0" lvl="0" indent="0">
              <a:buNone/>
            </a:pPr>
            <a:endParaRPr lang="en-IN" dirty="0">
              <a:effectLst/>
            </a:endParaRPr>
          </a:p>
          <a:p>
            <a:pPr lvl="0"/>
            <a:r>
              <a:rPr lang="en-IN" dirty="0">
                <a:effectLst/>
              </a:rPr>
              <a:t>The number of the reservation counters available to the passengers and customers are very less</a:t>
            </a:r>
            <a:r>
              <a:rPr lang="en-IN" dirty="0" smtClean="0">
                <a:effectLst/>
              </a:rPr>
              <a:t>.</a:t>
            </a:r>
            <a:endParaRPr lang="en-IN" dirty="0">
              <a:effectLst/>
            </a:endParaRPr>
          </a:p>
          <a:p>
            <a:pPr lvl="0"/>
            <a:r>
              <a:rPr lang="en-IN" dirty="0">
                <a:effectLst/>
              </a:rPr>
              <a:t>On most of the reservation systems there are long queues, so it takes a long time for any individual to book the ticket</a:t>
            </a:r>
            <a:r>
              <a:rPr lang="en-IN" dirty="0" smtClean="0">
                <a:effectLst/>
              </a:rPr>
              <a:t>.</a:t>
            </a:r>
            <a:endParaRPr lang="en-IN" dirty="0">
              <a:effectLst/>
            </a:endParaRPr>
          </a:p>
          <a:p>
            <a:pPr lvl="0"/>
            <a:r>
              <a:rPr lang="en-IN" dirty="0">
                <a:effectLst/>
              </a:rPr>
              <a:t>As now there are no call </a:t>
            </a:r>
            <a:r>
              <a:rPr lang="en-IN" dirty="0" err="1">
                <a:effectLst/>
              </a:rPr>
              <a:t>centers</a:t>
            </a:r>
            <a:r>
              <a:rPr lang="en-IN" dirty="0">
                <a:effectLst/>
              </a:rPr>
              <a:t> facilities available to solve the queries of the passengers. </a:t>
            </a:r>
          </a:p>
        </p:txBody>
      </p:sp>
      <p:sp>
        <p:nvSpPr>
          <p:cNvPr id="2" name="Slide Number Placeholder 1"/>
          <p:cNvSpPr>
            <a:spLocks noGrp="1"/>
          </p:cNvSpPr>
          <p:nvPr>
            <p:ph type="sldNum" sz="quarter" idx="12"/>
          </p:nvPr>
        </p:nvSpPr>
        <p:spPr/>
        <p:txBody>
          <a:bodyPr/>
          <a:lstStyle/>
          <a:p>
            <a:fld id="{C53C5ACC-4B2C-41CD-B9AA-150A8EDBCFA5}" type="slidenum">
              <a:rPr lang="en-IN" smtClean="0"/>
              <a:t>8</a:t>
            </a:fld>
            <a:endParaRPr lang="en-IN"/>
          </a:p>
        </p:txBody>
      </p:sp>
    </p:spTree>
    <p:extLst>
      <p:ext uri="{BB962C8B-B14F-4D97-AF65-F5344CB8AC3E}">
        <p14:creationId xmlns:p14="http://schemas.microsoft.com/office/powerpoint/2010/main" val="2830130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4" y="538843"/>
            <a:ext cx="10573355" cy="5959928"/>
          </a:xfrm>
        </p:spPr>
        <p:txBody>
          <a:bodyPr/>
          <a:lstStyle/>
          <a:p>
            <a:pPr lvl="0"/>
            <a:r>
              <a:rPr lang="en-IN" dirty="0">
                <a:effectLst/>
              </a:rPr>
              <a:t>The online railway ticket reservation system aims to develop a web application which aims at providing trains details, trains availability, as well as the facility to book ticket in online for customers. So, we thought of developing a web based application which would provide the users all these facilities from his terminal only as well as help them in booking their tickets. The Application was to be divided into two parts namely the user part, and the administrator part. And each of these has their corresponding features. We decided to give the name of the website “ONLINE RAILWAY TICKET RESEVATION”. The online railway ticket reservation system is developed using PHP with C# as the backend in the .NET Framework</a:t>
            </a:r>
          </a:p>
          <a:p>
            <a:endParaRPr lang="en-IN" dirty="0"/>
          </a:p>
        </p:txBody>
      </p:sp>
      <p:sp>
        <p:nvSpPr>
          <p:cNvPr id="2" name="Slide Number Placeholder 1"/>
          <p:cNvSpPr>
            <a:spLocks noGrp="1"/>
          </p:cNvSpPr>
          <p:nvPr>
            <p:ph type="sldNum" sz="quarter" idx="12"/>
          </p:nvPr>
        </p:nvSpPr>
        <p:spPr/>
        <p:txBody>
          <a:bodyPr/>
          <a:lstStyle/>
          <a:p>
            <a:fld id="{C53C5ACC-4B2C-41CD-B9AA-150A8EDBCFA5}" type="slidenum">
              <a:rPr lang="en-IN" smtClean="0"/>
              <a:t>9</a:t>
            </a:fld>
            <a:endParaRPr lang="en-IN"/>
          </a:p>
        </p:txBody>
      </p:sp>
    </p:spTree>
    <p:extLst>
      <p:ext uri="{BB962C8B-B14F-4D97-AF65-F5344CB8AC3E}">
        <p14:creationId xmlns:p14="http://schemas.microsoft.com/office/powerpoint/2010/main" val="26784528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1371</TotalTime>
  <Words>939</Words>
  <Application>Microsoft Office PowerPoint</Application>
  <PresentationFormat>Widescreen</PresentationFormat>
  <Paragraphs>155</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Bookman Old Style</vt:lpstr>
      <vt:lpstr>Calibri</vt:lpstr>
      <vt:lpstr>Rockwell</vt:lpstr>
      <vt:lpstr>Shruti</vt:lpstr>
      <vt:lpstr>Symbol</vt:lpstr>
      <vt:lpstr>Wingdings</vt:lpstr>
      <vt:lpstr>Damask</vt:lpstr>
      <vt:lpstr>Veer Narmad South Gujarat University </vt:lpstr>
      <vt:lpstr>PowerPoint Presentation</vt:lpstr>
      <vt:lpstr>PowerPoint Presentation</vt:lpstr>
      <vt:lpstr>ABSTRACT</vt:lpstr>
      <vt:lpstr>PowerPoint Presentation</vt:lpstr>
      <vt:lpstr>INDEX</vt:lpstr>
      <vt:lpstr>INTRODUCTION </vt:lpstr>
      <vt:lpstr>PowerPoint Presentation</vt:lpstr>
      <vt:lpstr>PowerPoint Presentation</vt:lpstr>
      <vt:lpstr>Organization of the report </vt:lpstr>
      <vt:lpstr>Data Flow Diagram (DFD) </vt:lpstr>
      <vt:lpstr>Fig: Homepage </vt:lpstr>
      <vt:lpstr>PowerPoint Presentation</vt:lpstr>
      <vt:lpstr>Data Flow Diagram </vt:lpstr>
      <vt:lpstr>PowerPoint Presentation</vt:lpstr>
      <vt:lpstr>PowerPoint Presentation</vt:lpstr>
      <vt:lpstr>Screenshots </vt:lpstr>
      <vt:lpstr>PowerPoint Presentation</vt:lpstr>
      <vt:lpstr>PowerPoint Presentation</vt:lpstr>
      <vt:lpstr>PowerPoint Presentation</vt:lpstr>
      <vt:lpstr>PowerPoint Presentation</vt:lpstr>
      <vt:lpstr>PowerPoint Presentation</vt:lpstr>
      <vt:lpstr>PowerPoint Presentation</vt:lpstr>
      <vt:lpstr>Summary and Conclusions</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Veer Narmad South Gujarat University</dc:title>
  <dc:creator>Microsoft account</dc:creator>
  <cp:lastModifiedBy>Microsoft account</cp:lastModifiedBy>
  <cp:revision>32</cp:revision>
  <dcterms:created xsi:type="dcterms:W3CDTF">2022-11-11T23:36:23Z</dcterms:created>
  <dcterms:modified xsi:type="dcterms:W3CDTF">2022-11-15T04:08:35Z</dcterms:modified>
</cp:coreProperties>
</file>